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71" r:id="rId3"/>
    <p:sldId id="345" r:id="rId4"/>
    <p:sldId id="339" r:id="rId5"/>
    <p:sldId id="407" r:id="rId6"/>
    <p:sldId id="340" r:id="rId7"/>
    <p:sldId id="360" r:id="rId8"/>
    <p:sldId id="342" r:id="rId9"/>
    <p:sldId id="344" r:id="rId10"/>
    <p:sldId id="391" r:id="rId11"/>
    <p:sldId id="427" r:id="rId12"/>
    <p:sldId id="428" r:id="rId13"/>
    <p:sldId id="429" r:id="rId14"/>
    <p:sldId id="400" r:id="rId15"/>
    <p:sldId id="401" r:id="rId16"/>
    <p:sldId id="402" r:id="rId17"/>
    <p:sldId id="370" r:id="rId18"/>
    <p:sldId id="403" r:id="rId19"/>
    <p:sldId id="40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8">
          <p15:clr>
            <a:srgbClr val="A4A3A4"/>
          </p15:clr>
        </p15:guide>
        <p15:guide id="2" pos="369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0500" initials="5" lastIdx="1" clrIdx="0"/>
  <p:cmAuthor id="2" name="何 枭飞" initials="何" lastIdx="6" clrIdx="1">
    <p:extLst>
      <p:ext uri="{19B8F6BF-5375-455C-9EA6-DF929625EA0E}">
        <p15:presenceInfo xmlns:p15="http://schemas.microsoft.com/office/powerpoint/2012/main" userId="517b5f030e6b4c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F71"/>
    <a:srgbClr val="FFFFFF"/>
    <a:srgbClr val="58738E"/>
    <a:srgbClr val="C8DCEA"/>
    <a:srgbClr val="595B5F"/>
    <a:srgbClr val="71D7B8"/>
    <a:srgbClr val="D9D9D9"/>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6" d="100"/>
          <a:sy n="86" d="100"/>
        </p:scale>
        <p:origin x="619" y="50"/>
      </p:cViewPr>
      <p:guideLst>
        <p:guide orient="horz" pos="2508"/>
        <p:guide pos="369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E:\&#28023;&#27888;\&#33829;&#38144;&#24037;&#20855;&#21253;&#65288;&#38144;&#21806;&#65289;\15.&#19994;&#32489;\18-20&#24180;5MW&#20197;&#19978;&#21512;&#215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8023;&#27888;\&#33829;&#38144;&#24037;&#20855;&#21253;&#65288;&#38144;&#21806;&#65289;\15.&#19994;&#32489;\18-20&#24180;5MW&#20197;&#19978;&#21512;&#215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ea"/>
                <a:sym typeface="+mn-lt"/>
              </a:defRPr>
            </a:pPr>
            <a:r>
              <a:rPr lang="zh-CN">
                <a:latin typeface="微软雅黑" panose="020B0503020204020204" pitchFamily="34" charset="-122"/>
                <a:ea typeface="微软雅黑" panose="020B0503020204020204" pitchFamily="34" charset="-122"/>
                <a:cs typeface="微软雅黑" panose="020B0503020204020204" pitchFamily="34" charset="-122"/>
              </a:rPr>
              <a:t>单晶单面</a:t>
            </a:r>
            <a:r>
              <a:rPr lang="en-US">
                <a:latin typeface="微软雅黑" panose="020B0503020204020204" pitchFamily="34" charset="-122"/>
                <a:ea typeface="微软雅黑" panose="020B0503020204020204" pitchFamily="34" charset="-122"/>
                <a:cs typeface="微软雅黑" panose="020B0503020204020204" pitchFamily="34" charset="-122"/>
              </a:rPr>
              <a:t>PID</a:t>
            </a:r>
            <a:r>
              <a:rPr lang="zh-CN">
                <a:latin typeface="微软雅黑" panose="020B0503020204020204" pitchFamily="34" charset="-122"/>
                <a:ea typeface="微软雅黑" panose="020B0503020204020204" pitchFamily="34" charset="-122"/>
                <a:cs typeface="微软雅黑" panose="020B0503020204020204" pitchFamily="34" charset="-122"/>
              </a:rPr>
              <a:t>测试</a:t>
            </a:r>
          </a:p>
        </c:rich>
      </c:tx>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bar"/>
        <c:grouping val="percentStacked"/>
        <c:varyColors val="0"/>
        <c:ser>
          <c:idx val="0"/>
          <c:order val="0"/>
          <c:spPr>
            <a:solidFill>
              <a:schemeClr val="accent3">
                <a:shade val="76667"/>
              </a:schemeClr>
            </a:solidFill>
            <a:ln>
              <a:noFill/>
            </a:ln>
            <a:effectLst/>
          </c:spPr>
          <c:invertIfNegative val="0"/>
          <c:dLbls>
            <c:dLbl>
              <c:idx val="0"/>
              <c:layout>
                <c:manualLayout>
                  <c:x val="4.40156732545183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13-43B2-9A74-916ABC3F5567}"/>
                </c:ext>
              </c:extLst>
            </c:dLbl>
            <c:dLbl>
              <c:idx val="1"/>
              <c:layout>
                <c:manualLayout>
                  <c:x val="3.96850393700787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13-43B2-9A74-916ABC3F5567}"/>
                </c:ext>
              </c:extLst>
            </c:dLbl>
            <c:dLbl>
              <c:idx val="2"/>
              <c:layout>
                <c:manualLayout>
                  <c:x val="4.8031944724858097E-2"/>
                  <c:y val="3.1897926634768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13-43B2-9A74-916ABC3F5567}"/>
                </c:ext>
              </c:extLst>
            </c:dLbl>
            <c:dLbl>
              <c:idx val="3"/>
              <c:layout>
                <c:manualLayout>
                  <c:x val="6.56251343271917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13-43B2-9A74-916ABC3F5567}"/>
                </c:ext>
              </c:extLst>
            </c:dLbl>
            <c:dLbl>
              <c:idx val="4"/>
              <c:layout>
                <c:manualLayout>
                  <c:x val="8.7368584519095793E-2"/>
                  <c:y val="-5.948754518755299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47243177127131"/>
                      <c:h val="4.72984248040925E-2"/>
                    </c:manualLayout>
                  </c15:layout>
                </c:ext>
                <c:ext xmlns:c16="http://schemas.microsoft.com/office/drawing/2014/chart" uri="{C3380CC4-5D6E-409C-BE32-E72D297353CC}">
                  <c16:uniqueId val="{00000004-6A13-43B2-9A74-916ABC3F5567}"/>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Sheet2!$J$6:$J$10</c:f>
              <c:strCache>
                <c:ptCount val="5"/>
                <c:pt idx="0">
                  <c:v>Sample 1</c:v>
                </c:pt>
                <c:pt idx="1">
                  <c:v>Sample 2</c:v>
                </c:pt>
                <c:pt idx="2">
                  <c:v>Sample 3</c:v>
                </c:pt>
                <c:pt idx="3">
                  <c:v>Sample 4</c:v>
                </c:pt>
                <c:pt idx="4">
                  <c:v>Sample 5</c:v>
                </c:pt>
              </c:strCache>
            </c:strRef>
          </c:cat>
          <c:val>
            <c:numRef>
              <c:f>Sheet2!$K$6:$K$10</c:f>
              <c:numCache>
                <c:formatCode>0.00%</c:formatCode>
                <c:ptCount val="5"/>
                <c:pt idx="0">
                  <c:v>1.9E-3</c:v>
                </c:pt>
                <c:pt idx="1">
                  <c:v>1.6000000000000001E-3</c:v>
                </c:pt>
                <c:pt idx="2">
                  <c:v>1E-3</c:v>
                </c:pt>
                <c:pt idx="3">
                  <c:v>2.3999999999999998E-3</c:v>
                </c:pt>
                <c:pt idx="4">
                  <c:v>4.1999999999999997E-3</c:v>
                </c:pt>
              </c:numCache>
            </c:numRef>
          </c:val>
          <c:extLst>
            <c:ext xmlns:c16="http://schemas.microsoft.com/office/drawing/2014/chart" uri="{C3380CC4-5D6E-409C-BE32-E72D297353CC}">
              <c16:uniqueId val="{00000005-6A13-43B2-9A74-916ABC3F5567}"/>
            </c:ext>
          </c:extLst>
        </c:ser>
        <c:ser>
          <c:idx val="1"/>
          <c:order val="1"/>
          <c:spPr>
            <a:solidFill>
              <a:schemeClr val="accent3">
                <a:tint val="76667"/>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Sheet2!$J$6:$J$10</c:f>
              <c:strCache>
                <c:ptCount val="5"/>
                <c:pt idx="0">
                  <c:v>Sample 1</c:v>
                </c:pt>
                <c:pt idx="1">
                  <c:v>Sample 2</c:v>
                </c:pt>
                <c:pt idx="2">
                  <c:v>Sample 3</c:v>
                </c:pt>
                <c:pt idx="3">
                  <c:v>Sample 4</c:v>
                </c:pt>
                <c:pt idx="4">
                  <c:v>Sample 5</c:v>
                </c:pt>
              </c:strCache>
            </c:strRef>
          </c:cat>
          <c:val>
            <c:numRef>
              <c:f>Sheet2!$L$6:$L$10</c:f>
              <c:numCache>
                <c:formatCode>0%</c:formatCode>
                <c:ptCount val="5"/>
                <c:pt idx="0">
                  <c:v>0.05</c:v>
                </c:pt>
                <c:pt idx="1">
                  <c:v>0.05</c:v>
                </c:pt>
                <c:pt idx="2">
                  <c:v>0.05</c:v>
                </c:pt>
                <c:pt idx="3">
                  <c:v>0.05</c:v>
                </c:pt>
                <c:pt idx="4">
                  <c:v>0.05</c:v>
                </c:pt>
              </c:numCache>
            </c:numRef>
          </c:val>
          <c:extLst>
            <c:ext xmlns:c16="http://schemas.microsoft.com/office/drawing/2014/chart" uri="{C3380CC4-5D6E-409C-BE32-E72D297353CC}">
              <c16:uniqueId val="{00000006-6A13-43B2-9A74-916ABC3F5567}"/>
            </c:ext>
          </c:extLst>
        </c:ser>
        <c:dLbls>
          <c:showLegendKey val="0"/>
          <c:showVal val="1"/>
          <c:showCatName val="0"/>
          <c:showSerName val="0"/>
          <c:showPercent val="0"/>
          <c:showBubbleSize val="0"/>
        </c:dLbls>
        <c:gapWidth val="150"/>
        <c:overlap val="100"/>
        <c:axId val="1197975967"/>
        <c:axId val="1197974719"/>
      </c:barChart>
      <c:catAx>
        <c:axId val="11979759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ea"/>
                <a:sym typeface="+mn-lt"/>
              </a:defRPr>
            </a:pPr>
            <a:endParaRPr lang="zh-CN"/>
          </a:p>
        </c:txPr>
        <c:crossAx val="1197974719"/>
        <c:crosses val="autoZero"/>
        <c:auto val="1"/>
        <c:lblAlgn val="ctr"/>
        <c:lblOffset val="100"/>
        <c:noMultiLvlLbl val="0"/>
      </c:catAx>
      <c:valAx>
        <c:axId val="1197974719"/>
        <c:scaling>
          <c:orientation val="minMax"/>
        </c:scaling>
        <c:delete val="1"/>
        <c:axPos val="b"/>
        <c:numFmt formatCode="0%" sourceLinked="1"/>
        <c:majorTickMark val="none"/>
        <c:minorTickMark val="none"/>
        <c:tickLblPos val="nextTo"/>
        <c:crossAx val="1197975967"/>
        <c:crosses val="autoZero"/>
        <c:crossBetween val="between"/>
      </c:valAx>
      <c:spPr>
        <a:noFill/>
        <a:ln w="6350">
          <a:solidFill>
            <a:srgbClr val="0CAF71"/>
          </a:solid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lang="zh-CN" sz="1600" b="1" i="0" u="none" strike="noStrike" kern="1200" cap="all" spc="120" normalizeH="0" baseline="0">
                <a:solidFill>
                  <a:schemeClr val="tx1">
                    <a:lumMod val="65000"/>
                    <a:lumOff val="35000"/>
                  </a:schemeClr>
                </a:solidFill>
                <a:latin typeface="+mn-lt"/>
                <a:ea typeface="+mn-ea"/>
                <a:cs typeface="+mn-ea"/>
                <a:sym typeface="+mn-lt"/>
              </a:defRPr>
            </a:pPr>
            <a:r>
              <a:rPr lang="zh-CN" sz="1400" b="0">
                <a:latin typeface="微软雅黑" panose="020B0503020204020204" pitchFamily="34" charset="-122"/>
                <a:ea typeface="微软雅黑" panose="020B0503020204020204" pitchFamily="34" charset="-122"/>
                <a:cs typeface="微软雅黑" panose="020B0503020204020204" pitchFamily="34" charset="-122"/>
              </a:rPr>
              <a:t>单晶双面</a:t>
            </a:r>
            <a:r>
              <a:rPr lang="en-US" sz="1400" b="0">
                <a:latin typeface="微软雅黑" panose="020B0503020204020204" pitchFamily="34" charset="-122"/>
                <a:ea typeface="微软雅黑" panose="020B0503020204020204" pitchFamily="34" charset="-122"/>
                <a:cs typeface="微软雅黑" panose="020B0503020204020204" pitchFamily="34" charset="-122"/>
              </a:rPr>
              <a:t>PID</a:t>
            </a:r>
            <a:r>
              <a:rPr lang="zh-CN" sz="1400" b="0">
                <a:latin typeface="微软雅黑" panose="020B0503020204020204" pitchFamily="34" charset="-122"/>
                <a:ea typeface="微软雅黑" panose="020B0503020204020204" pitchFamily="34" charset="-122"/>
                <a:cs typeface="微软雅黑" panose="020B0503020204020204" pitchFamily="34" charset="-122"/>
              </a:rPr>
              <a:t>测试</a:t>
            </a:r>
          </a:p>
        </c:rich>
      </c:tx>
      <c:overlay val="0"/>
      <c:spPr>
        <a:noFill/>
        <a:ln>
          <a:noFill/>
        </a:ln>
        <a:effectLst/>
      </c:spPr>
      <c:txPr>
        <a:bodyPr rot="0" spcFirstLastPara="1" vertOverflow="ellipsis" vert="horz" wrap="square" anchor="ctr" anchorCtr="1"/>
        <a:lstStyle/>
        <a:p>
          <a:pPr>
            <a:defRPr lang="zh-CN" sz="1600" b="1" i="0" u="none" strike="noStrike" kern="1200" cap="all" spc="120" normalizeH="0" baseline="0">
              <a:solidFill>
                <a:schemeClr val="tx1">
                  <a:lumMod val="65000"/>
                  <a:lumOff val="35000"/>
                </a:schemeClr>
              </a:solidFill>
              <a:latin typeface="+mn-lt"/>
              <a:ea typeface="+mn-ea"/>
              <a:cs typeface="+mn-ea"/>
              <a:sym typeface="+mn-lt"/>
            </a:defRPr>
          </a:pPr>
          <a:endParaRPr lang="zh-CN"/>
        </a:p>
      </c:txPr>
    </c:title>
    <c:autoTitleDeleted val="0"/>
    <c:plotArea>
      <c:layout>
        <c:manualLayout>
          <c:layoutTarget val="inner"/>
          <c:xMode val="edge"/>
          <c:yMode val="edge"/>
          <c:x val="0.184724961648039"/>
          <c:y val="0.124092525927498"/>
          <c:w val="0.79116809116809095"/>
          <c:h val="0.84280329214987404"/>
        </c:manualLayout>
      </c:layout>
      <c:barChart>
        <c:barDir val="bar"/>
        <c:grouping val="percentStacked"/>
        <c:varyColors val="0"/>
        <c:ser>
          <c:idx val="0"/>
          <c:order val="0"/>
          <c:spPr>
            <a:solidFill>
              <a:schemeClr val="accent3">
                <a:shade val="76667"/>
              </a:schemeClr>
            </a:solidFill>
            <a:ln>
              <a:noFill/>
            </a:ln>
            <a:effectLst/>
          </c:spPr>
          <c:invertIfNegative val="0"/>
          <c:dLbls>
            <c:dLbl>
              <c:idx val="0"/>
              <c:layout>
                <c:manualLayout>
                  <c:x val="3.06815691431076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4F-4476-AC03-11EE975BED39}"/>
                </c:ext>
              </c:extLst>
            </c:dLbl>
            <c:dLbl>
              <c:idx val="1"/>
              <c:layout>
                <c:manualLayout>
                  <c:x val="2.6298487836949377E-2"/>
                  <c:y val="-1.446742995848118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4F-4476-AC03-11EE975BED39}"/>
                </c:ext>
              </c:extLst>
            </c:dLbl>
            <c:dLbl>
              <c:idx val="2"/>
              <c:layout>
                <c:manualLayout>
                  <c:x val="-1.09577032653955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4F-4476-AC03-11EE975BED39}"/>
                </c:ext>
              </c:extLst>
            </c:dLbl>
            <c:dLbl>
              <c:idx val="3"/>
              <c:layout>
                <c:manualLayout>
                  <c:x val="1.9723865877712032E-2"/>
                  <c:y val="-7.23371497924059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4F-4476-AC03-11EE975BED39}"/>
                </c:ext>
              </c:extLst>
            </c:dLbl>
            <c:dLbl>
              <c:idx val="4"/>
              <c:layout>
                <c:manualLayout>
                  <c:x val="-8.7661626123164589E-3"/>
                  <c:y val="7.89141659316361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4F-4476-AC03-11EE975BED39}"/>
                </c:ext>
              </c:extLst>
            </c:dLbl>
            <c:dLbl>
              <c:idx val="5"/>
              <c:layout>
                <c:manualLayout>
                  <c:x val="6.5746219592373442E-3"/>
                  <c:y val="-3.94570829658180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4F-4476-AC03-11EE975BED39}"/>
                </c:ext>
              </c:extLst>
            </c:dLbl>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lt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Sheet2!$F$6:$F$13</c:f>
              <c:strCache>
                <c:ptCount val="8"/>
                <c:pt idx="0">
                  <c:v>Sample 1</c:v>
                </c:pt>
                <c:pt idx="1">
                  <c:v>Sample 2</c:v>
                </c:pt>
                <c:pt idx="2">
                  <c:v>Sample 3</c:v>
                </c:pt>
                <c:pt idx="3">
                  <c:v>Sample 4</c:v>
                </c:pt>
                <c:pt idx="4">
                  <c:v>Sample 5</c:v>
                </c:pt>
                <c:pt idx="5">
                  <c:v>Sample 6</c:v>
                </c:pt>
                <c:pt idx="6">
                  <c:v>Sample 7</c:v>
                </c:pt>
                <c:pt idx="7">
                  <c:v>Sample 8</c:v>
                </c:pt>
              </c:strCache>
            </c:strRef>
          </c:cat>
          <c:val>
            <c:numRef>
              <c:f>Sheet2!$G$6:$G$13</c:f>
              <c:numCache>
                <c:formatCode>0.00%</c:formatCode>
                <c:ptCount val="8"/>
                <c:pt idx="0">
                  <c:v>1.6000000000000001E-3</c:v>
                </c:pt>
                <c:pt idx="1">
                  <c:v>2.3E-3</c:v>
                </c:pt>
                <c:pt idx="2">
                  <c:v>8.6E-3</c:v>
                </c:pt>
                <c:pt idx="3">
                  <c:v>3.0999999999999999E-3</c:v>
                </c:pt>
                <c:pt idx="4">
                  <c:v>7.7000000000000002E-3</c:v>
                </c:pt>
                <c:pt idx="5">
                  <c:v>5.1999999999999998E-3</c:v>
                </c:pt>
                <c:pt idx="6">
                  <c:v>8.8999999999999999E-3</c:v>
                </c:pt>
                <c:pt idx="7">
                  <c:v>1.44E-2</c:v>
                </c:pt>
              </c:numCache>
            </c:numRef>
          </c:val>
          <c:extLst>
            <c:ext xmlns:c16="http://schemas.microsoft.com/office/drawing/2014/chart" uri="{C3380CC4-5D6E-409C-BE32-E72D297353CC}">
              <c16:uniqueId val="{00000000-B2C4-4544-AD70-4A9390393853}"/>
            </c:ext>
          </c:extLst>
        </c:ser>
        <c:ser>
          <c:idx val="1"/>
          <c:order val="1"/>
          <c:spPr>
            <a:solidFill>
              <a:schemeClr val="accent3">
                <a:tint val="76667"/>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lt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Sheet2!$F$6:$F$13</c:f>
              <c:strCache>
                <c:ptCount val="8"/>
                <c:pt idx="0">
                  <c:v>Sample 1</c:v>
                </c:pt>
                <c:pt idx="1">
                  <c:v>Sample 2</c:v>
                </c:pt>
                <c:pt idx="2">
                  <c:v>Sample 3</c:v>
                </c:pt>
                <c:pt idx="3">
                  <c:v>Sample 4</c:v>
                </c:pt>
                <c:pt idx="4">
                  <c:v>Sample 5</c:v>
                </c:pt>
                <c:pt idx="5">
                  <c:v>Sample 6</c:v>
                </c:pt>
                <c:pt idx="6">
                  <c:v>Sample 7</c:v>
                </c:pt>
                <c:pt idx="7">
                  <c:v>Sample 8</c:v>
                </c:pt>
              </c:strCache>
            </c:strRef>
          </c:cat>
          <c:val>
            <c:numRef>
              <c:f>Sheet2!$H$6:$H$13</c:f>
              <c:numCache>
                <c:formatCode>0%</c:formatCode>
                <c:ptCount val="8"/>
                <c:pt idx="0">
                  <c:v>0.05</c:v>
                </c:pt>
                <c:pt idx="1">
                  <c:v>0.05</c:v>
                </c:pt>
                <c:pt idx="2">
                  <c:v>0.05</c:v>
                </c:pt>
                <c:pt idx="3">
                  <c:v>0.05</c:v>
                </c:pt>
                <c:pt idx="4">
                  <c:v>0.05</c:v>
                </c:pt>
                <c:pt idx="5">
                  <c:v>0.05</c:v>
                </c:pt>
                <c:pt idx="6">
                  <c:v>0.05</c:v>
                </c:pt>
                <c:pt idx="7">
                  <c:v>0.05</c:v>
                </c:pt>
              </c:numCache>
            </c:numRef>
          </c:val>
          <c:extLst>
            <c:ext xmlns:c16="http://schemas.microsoft.com/office/drawing/2014/chart" uri="{C3380CC4-5D6E-409C-BE32-E72D297353CC}">
              <c16:uniqueId val="{00000001-B2C4-4544-AD70-4A9390393853}"/>
            </c:ext>
          </c:extLst>
        </c:ser>
        <c:dLbls>
          <c:showLegendKey val="0"/>
          <c:showVal val="1"/>
          <c:showCatName val="0"/>
          <c:showSerName val="0"/>
          <c:showPercent val="0"/>
          <c:showBubbleSize val="0"/>
        </c:dLbls>
        <c:gapWidth val="79"/>
        <c:overlap val="100"/>
        <c:axId val="970657407"/>
        <c:axId val="970654911"/>
      </c:barChart>
      <c:catAx>
        <c:axId val="97065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cap="all" spc="120" normalizeH="0" baseline="0">
                <a:solidFill>
                  <a:schemeClr val="tx1">
                    <a:lumMod val="65000"/>
                    <a:lumOff val="35000"/>
                  </a:schemeClr>
                </a:solidFill>
                <a:latin typeface="+mn-lt"/>
                <a:ea typeface="+mn-ea"/>
                <a:cs typeface="+mn-ea"/>
                <a:sym typeface="+mn-lt"/>
              </a:defRPr>
            </a:pPr>
            <a:endParaRPr lang="zh-CN"/>
          </a:p>
        </c:txPr>
        <c:crossAx val="970654911"/>
        <c:crosses val="autoZero"/>
        <c:auto val="1"/>
        <c:lblAlgn val="ctr"/>
        <c:lblOffset val="100"/>
        <c:noMultiLvlLbl val="0"/>
      </c:catAx>
      <c:valAx>
        <c:axId val="970654911"/>
        <c:scaling>
          <c:orientation val="minMax"/>
          <c:max val="1"/>
        </c:scaling>
        <c:delete val="1"/>
        <c:axPos val="b"/>
        <c:numFmt formatCode="0%" sourceLinked="1"/>
        <c:majorTickMark val="none"/>
        <c:minorTickMark val="none"/>
        <c:tickLblPos val="nextTo"/>
        <c:crossAx val="970657407"/>
        <c:crosses val="autoZero"/>
        <c:crossBetween val="between"/>
      </c:valAx>
      <c:spPr>
        <a:noFill/>
        <a:ln w="6350">
          <a:solidFill>
            <a:srgbClr val="0CAF71"/>
          </a:solid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2024/5/23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7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704020202090204" pitchFamily="34" charset="0"/>
        <a:buChar char="●"/>
        <a:defRPr sz="1800" u="none" strike="noStrike" kern="1200" cap="none" spc="150" normalizeH="0" baseline="0">
          <a:solidFill>
            <a:schemeClr val="tx1">
              <a:lumMod val="65000"/>
              <a:lumOff val="35000"/>
            </a:schemeClr>
          </a:solidFill>
          <a:uFillTx/>
          <a:latin typeface="Arial" panose="020B070402020209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7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70402020209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704020202090204" pitchFamily="34" charset="0"/>
        <a:buChar char="●"/>
        <a:defRPr sz="1600" u="none" strike="noStrike" kern="1200" cap="none" spc="150" normalizeH="0" baseline="0">
          <a:solidFill>
            <a:schemeClr val="tx1">
              <a:lumMod val="65000"/>
              <a:lumOff val="35000"/>
            </a:schemeClr>
          </a:solidFill>
          <a:uFillTx/>
          <a:latin typeface="Arial" panose="020B070402020209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70402020209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704020202090204" pitchFamily="34" charset="0"/>
        <a:buChar char="•"/>
        <a:defRPr sz="1400" u="none" strike="noStrike" kern="1200" cap="none" spc="150" normalizeH="0" baseline="0">
          <a:solidFill>
            <a:schemeClr val="tx1">
              <a:lumMod val="65000"/>
              <a:lumOff val="35000"/>
            </a:schemeClr>
          </a:solidFill>
          <a:uFillTx/>
          <a:latin typeface="Arial" panose="020B07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70.xml"/><Relationship Id="rId5" Type="http://schemas.openxmlformats.org/officeDocument/2006/relationships/image" Target="../media/image37.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7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7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tags" Target="../tags/tag74.xml"/><Relationship Id="rId6" Type="http://schemas.openxmlformats.org/officeDocument/2006/relationships/image" Target="../media/image5.pn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tags" Target="../tags/tag75.xml"/><Relationship Id="rId6" Type="http://schemas.openxmlformats.org/officeDocument/2006/relationships/image" Target="../media/image5.pn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76.xml"/><Relationship Id="rId5" Type="http://schemas.openxmlformats.org/officeDocument/2006/relationships/image" Target="../media/image5.pn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1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6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65.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3810" y="-635"/>
            <a:ext cx="12192000" cy="6858635"/>
          </a:xfrm>
          <a:prstGeom prst="rect">
            <a:avLst/>
          </a:prstGeom>
        </p:spPr>
      </p:pic>
      <p:sp>
        <p:nvSpPr>
          <p:cNvPr id="18" name="矩形 17"/>
          <p:cNvSpPr/>
          <p:nvPr/>
        </p:nvSpPr>
        <p:spPr>
          <a:xfrm>
            <a:off x="1270" y="2540"/>
            <a:ext cx="12190095" cy="6854825"/>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016490" y="6311900"/>
            <a:ext cx="1801495" cy="215265"/>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sp>
        <p:nvSpPr>
          <p:cNvPr id="57" name="文本框 56"/>
          <p:cNvSpPr txBox="1"/>
          <p:nvPr/>
        </p:nvSpPr>
        <p:spPr>
          <a:xfrm>
            <a:off x="5132070" y="3981450"/>
            <a:ext cx="1927860" cy="307340"/>
          </a:xfrm>
          <a:prstGeom prst="rect">
            <a:avLst/>
          </a:prstGeom>
          <a:noFill/>
        </p:spPr>
        <p:txBody>
          <a:bodyPr wrap="square" lIns="0" tIns="0" rIns="0" bIns="0" rtlCol="0" anchor="t">
            <a:spAutoFit/>
          </a:bodyPr>
          <a:lstStyle/>
          <a:p>
            <a:pPr algn="dist"/>
            <a:r>
              <a:rPr lang="zh-CN" altLang="en-US" sz="2000" dirty="0">
                <a:solidFill>
                  <a:schemeClr val="bg1"/>
                </a:solidFill>
                <a:latin typeface="微软雅黑" panose="020B0503020204020204" pitchFamily="34" charset="-122"/>
                <a:ea typeface="微软雅黑" panose="020B0503020204020204" pitchFamily="34" charset="-122"/>
                <a:sym typeface="+mn-ea"/>
              </a:rPr>
              <a:t>品质铸造价值</a:t>
            </a:r>
          </a:p>
        </p:txBody>
      </p:sp>
      <p:sp>
        <p:nvSpPr>
          <p:cNvPr id="38" name="任意多边形 37"/>
          <p:cNvSpPr/>
          <p:nvPr/>
        </p:nvSpPr>
        <p:spPr>
          <a:xfrm>
            <a:off x="-1905" y="3175"/>
            <a:ext cx="5017770" cy="6870065"/>
          </a:xfrm>
          <a:custGeom>
            <a:avLst/>
            <a:gdLst/>
            <a:ahLst/>
            <a:cxnLst>
              <a:cxn ang="3">
                <a:pos x="hc" y="t"/>
              </a:cxn>
              <a:cxn ang="cd2">
                <a:pos x="l" y="vc"/>
              </a:cxn>
              <a:cxn ang="cd4">
                <a:pos x="hc" y="b"/>
              </a:cxn>
              <a:cxn ang="0">
                <a:pos x="r" y="vc"/>
              </a:cxn>
            </a:cxnLst>
            <a:rect l="l" t="t" r="r" b="b"/>
            <a:pathLst>
              <a:path w="7902" h="10819">
                <a:moveTo>
                  <a:pt x="0" y="0"/>
                </a:moveTo>
                <a:lnTo>
                  <a:pt x="1730" y="0"/>
                </a:lnTo>
                <a:lnTo>
                  <a:pt x="7033" y="5303"/>
                </a:lnTo>
                <a:lnTo>
                  <a:pt x="7038" y="5298"/>
                </a:lnTo>
                <a:lnTo>
                  <a:pt x="7902" y="6163"/>
                </a:lnTo>
                <a:lnTo>
                  <a:pt x="7898" y="6168"/>
                </a:lnTo>
                <a:lnTo>
                  <a:pt x="7902" y="6173"/>
                </a:lnTo>
                <a:lnTo>
                  <a:pt x="7038" y="7038"/>
                </a:lnTo>
                <a:lnTo>
                  <a:pt x="7033" y="7033"/>
                </a:lnTo>
                <a:lnTo>
                  <a:pt x="3247" y="10819"/>
                </a:lnTo>
                <a:lnTo>
                  <a:pt x="1517" y="10819"/>
                </a:lnTo>
                <a:lnTo>
                  <a:pt x="6168" y="6168"/>
                </a:lnTo>
                <a:lnTo>
                  <a:pt x="0" y="0"/>
                </a:lnTo>
                <a:close/>
              </a:path>
            </a:pathLst>
          </a:custGeom>
          <a:solidFill>
            <a:srgbClr val="0CAF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任意多边形 2"/>
          <p:cNvSpPr/>
          <p:nvPr/>
        </p:nvSpPr>
        <p:spPr>
          <a:xfrm>
            <a:off x="1270" y="661035"/>
            <a:ext cx="3267075" cy="6195695"/>
          </a:xfrm>
          <a:custGeom>
            <a:avLst/>
            <a:gdLst/>
            <a:ahLst/>
            <a:cxnLst>
              <a:cxn ang="3">
                <a:pos x="hc" y="t"/>
              </a:cxn>
              <a:cxn ang="cd2">
                <a:pos x="l" y="vc"/>
              </a:cxn>
              <a:cxn ang="cd4">
                <a:pos x="hc" y="b"/>
              </a:cxn>
              <a:cxn ang="0">
                <a:pos x="r" y="vc"/>
              </a:cxn>
            </a:cxnLst>
            <a:rect l="l" t="t" r="r" b="b"/>
            <a:pathLst>
              <a:path w="5145" h="9757">
                <a:moveTo>
                  <a:pt x="0" y="0"/>
                </a:moveTo>
                <a:lnTo>
                  <a:pt x="5145" y="5142"/>
                </a:lnTo>
                <a:lnTo>
                  <a:pt x="527" y="9757"/>
                </a:lnTo>
                <a:lnTo>
                  <a:pt x="0" y="9757"/>
                </a:lnTo>
                <a:lnTo>
                  <a:pt x="0" y="0"/>
                </a:lnTo>
                <a:close/>
              </a:path>
            </a:pathLst>
          </a:custGeom>
          <a:solidFill>
            <a:srgbClr val="0CAF7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7759397" y="3307557"/>
            <a:ext cx="485775" cy="4857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143103" y="3307557"/>
            <a:ext cx="485775" cy="4857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132070" y="3040953"/>
            <a:ext cx="6423435" cy="830997"/>
          </a:xfrm>
          <a:prstGeom prst="rect">
            <a:avLst/>
          </a:prstGeom>
          <a:noFill/>
        </p:spPr>
        <p:txBody>
          <a:bodyPr wrap="square" lIns="0" tIns="0" rIns="0" bIns="0"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海泰新能</a:t>
            </a:r>
            <a:r>
              <a:rPr kumimoji="0" lang="en-US" altLang="zh-CN" sz="54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泰</a:t>
            </a:r>
            <a:r>
              <a:rPr kumimoji="0" lang="en-US" altLang="zh-CN" sz="360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极</a:t>
            </a:r>
            <a:r>
              <a:rPr kumimoji="0" lang="en-US" altLang="zh-CN" sz="360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54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泰</a:t>
            </a:r>
            <a:r>
              <a:rPr kumimoji="0" lang="en-US" altLang="zh-CN" sz="360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合</a:t>
            </a: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产品介绍</a:t>
            </a:r>
          </a:p>
        </p:txBody>
      </p:sp>
      <p:sp>
        <p:nvSpPr>
          <p:cNvPr id="4" name="圆角矩形 24">
            <a:extLst>
              <a:ext uri="{FF2B5EF4-FFF2-40B4-BE49-F238E27FC236}">
                <a16:creationId xmlns:a16="http://schemas.microsoft.com/office/drawing/2014/main" id="{CE4AC24C-8B1B-34DD-47C3-911D508E8C3A}"/>
              </a:ext>
            </a:extLst>
          </p:cNvPr>
          <p:cNvSpPr/>
          <p:nvPr/>
        </p:nvSpPr>
        <p:spPr>
          <a:xfrm>
            <a:off x="7979423" y="2915858"/>
            <a:ext cx="531497" cy="218440"/>
          </a:xfrm>
          <a:prstGeom prst="round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sp>
        <p:nvSpPr>
          <p:cNvPr id="6" name="圆角矩形 24">
            <a:extLst>
              <a:ext uri="{FF2B5EF4-FFF2-40B4-BE49-F238E27FC236}">
                <a16:creationId xmlns:a16="http://schemas.microsoft.com/office/drawing/2014/main" id="{D4745F31-2123-B3B7-D8FD-6A485041A632}"/>
              </a:ext>
            </a:extLst>
          </p:cNvPr>
          <p:cNvSpPr/>
          <p:nvPr/>
        </p:nvSpPr>
        <p:spPr>
          <a:xfrm>
            <a:off x="9389404" y="2915858"/>
            <a:ext cx="531497" cy="218440"/>
          </a:xfrm>
          <a:prstGeom prst="round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摄图网_501588147_湖南澧县农村太阳能（企业商用）">
            <a:extLst>
              <a:ext uri="{FF2B5EF4-FFF2-40B4-BE49-F238E27FC236}">
                <a16:creationId xmlns:a16="http://schemas.microsoft.com/office/drawing/2014/main" id="{E22E7D47-EF5D-0ECD-0B6F-3B9650851886}"/>
              </a:ext>
            </a:extLst>
          </p:cNvPr>
          <p:cNvPicPr>
            <a:picLocks noChangeAspect="1"/>
          </p:cNvPicPr>
          <p:nvPr/>
        </p:nvPicPr>
        <p:blipFill>
          <a:blip r:embed="rId4" cstate="email">
            <a:grayscl/>
            <a:extLst>
              <a:ext uri="{28A0092B-C50C-407E-A947-70E740481C1C}">
                <a14:useLocalDpi xmlns:a14="http://schemas.microsoft.com/office/drawing/2010/main"/>
              </a:ext>
            </a:extLst>
          </a:blip>
          <a:srcRect/>
          <a:stretch>
            <a:fillRect/>
          </a:stretch>
        </p:blipFill>
        <p:spPr>
          <a:xfrm flipH="1">
            <a:off x="0" y="-10795"/>
            <a:ext cx="12192000" cy="3644900"/>
          </a:xfrm>
          <a:prstGeom prst="rect">
            <a:avLst/>
          </a:prstGeom>
        </p:spPr>
      </p:pic>
      <p:sp>
        <p:nvSpPr>
          <p:cNvPr id="14" name="矩形 13">
            <a:extLst>
              <a:ext uri="{FF2B5EF4-FFF2-40B4-BE49-F238E27FC236}">
                <a16:creationId xmlns:a16="http://schemas.microsoft.com/office/drawing/2014/main" id="{07D3EA31-D012-195A-92CA-012D3131E52F}"/>
              </a:ext>
            </a:extLst>
          </p:cNvPr>
          <p:cNvSpPr/>
          <p:nvPr/>
        </p:nvSpPr>
        <p:spPr>
          <a:xfrm>
            <a:off x="0" y="-10795"/>
            <a:ext cx="12185650" cy="3646805"/>
          </a:xfrm>
          <a:prstGeom prst="rect">
            <a:avLst/>
          </a:prstGeom>
          <a:gradFill>
            <a:gsLst>
              <a:gs pos="50000">
                <a:srgbClr val="0F1423">
                  <a:alpha val="55000"/>
                </a:srgbClr>
              </a:gs>
              <a:gs pos="0">
                <a:schemeClr val="tx2">
                  <a:alpha val="90000"/>
                </a:schemeClr>
              </a:gs>
              <a:gs pos="100000">
                <a:schemeClr val="tx2">
                  <a:alpha val="10000"/>
                </a:schemeClr>
              </a:gs>
            </a:gsLst>
            <a:lin ang="1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panose="020B0500000000000000" charset="-122"/>
              <a:cs typeface="+mn-cs"/>
            </a:endParaRPr>
          </a:p>
        </p:txBody>
      </p:sp>
      <p:sp>
        <p:nvSpPr>
          <p:cNvPr id="16" name="文本框 15">
            <a:extLst>
              <a:ext uri="{FF2B5EF4-FFF2-40B4-BE49-F238E27FC236}">
                <a16:creationId xmlns:a16="http://schemas.microsoft.com/office/drawing/2014/main" id="{E8598910-0468-9545-8B48-70A4AD4A470E}"/>
              </a:ext>
            </a:extLst>
          </p:cNvPr>
          <p:cNvSpPr txBox="1"/>
          <p:nvPr/>
        </p:nvSpPr>
        <p:spPr>
          <a:xfrm>
            <a:off x="317500" y="216535"/>
            <a:ext cx="5733415" cy="629920"/>
          </a:xfrm>
          <a:prstGeom prst="rect">
            <a:avLst/>
          </a:prstGeom>
          <a:noFill/>
        </p:spPr>
        <p:txBody>
          <a:bodyPr wrap="square" rtlCol="0" anchor="t">
            <a:spAutoFit/>
          </a:bodyPr>
          <a:lstStyle/>
          <a:p>
            <a:pPr algn="l">
              <a:lnSpc>
                <a:spcPct val="125000"/>
              </a:lnSpc>
            </a:pP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系统应用</a:t>
            </a:r>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与支架的匹配</a:t>
            </a:r>
          </a:p>
        </p:txBody>
      </p:sp>
      <p:sp>
        <p:nvSpPr>
          <p:cNvPr id="17" name="矩形 16">
            <a:extLst>
              <a:ext uri="{FF2B5EF4-FFF2-40B4-BE49-F238E27FC236}">
                <a16:creationId xmlns:a16="http://schemas.microsoft.com/office/drawing/2014/main" id="{9FB64CC2-26BA-CF57-912F-77A2FE38BB93}"/>
              </a:ext>
            </a:extLst>
          </p:cNvPr>
          <p:cNvSpPr/>
          <p:nvPr/>
        </p:nvSpPr>
        <p:spPr>
          <a:xfrm>
            <a:off x="347345" y="1035050"/>
            <a:ext cx="11512550" cy="337185"/>
          </a:xfrm>
          <a:prstGeom prst="rect">
            <a:avLst/>
          </a:prstGeom>
        </p:spPr>
        <p:txBody>
          <a:bodyPr wrap="square">
            <a:spAutoFit/>
          </a:bodyPr>
          <a:lstStyle/>
          <a:p>
            <a:pPr algn="l" defTabSz="911225">
              <a:spcBef>
                <a:spcPts val="1000"/>
              </a:spcBef>
              <a:buClr>
                <a:srgbClr val="E57033"/>
              </a:buCl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不同地区因温度差异，或可利用空间差异，导致组串方式不同，具体项目具体设计、选型支架，不存在不适配的情况</a:t>
            </a:r>
          </a:p>
        </p:txBody>
      </p:sp>
      <p:graphicFrame>
        <p:nvGraphicFramePr>
          <p:cNvPr id="18" name="表格 17">
            <a:extLst>
              <a:ext uri="{FF2B5EF4-FFF2-40B4-BE49-F238E27FC236}">
                <a16:creationId xmlns:a16="http://schemas.microsoft.com/office/drawing/2014/main" id="{0D1673A2-0824-A190-54A5-55AE9F506269}"/>
              </a:ext>
            </a:extLst>
          </p:cNvPr>
          <p:cNvGraphicFramePr>
            <a:graphicFrameLocks noGrp="1"/>
          </p:cNvGraphicFramePr>
          <p:nvPr>
            <p:custDataLst>
              <p:tags r:id="rId2"/>
            </p:custDataLst>
            <p:extLst>
              <p:ext uri="{D42A27DB-BD31-4B8C-83A1-F6EECF244321}">
                <p14:modId xmlns:p14="http://schemas.microsoft.com/office/powerpoint/2010/main" val="168270453"/>
              </p:ext>
            </p:extLst>
          </p:nvPr>
        </p:nvGraphicFramePr>
        <p:xfrm>
          <a:off x="346710" y="3879850"/>
          <a:ext cx="11411585" cy="1950720"/>
        </p:xfrm>
        <a:graphic>
          <a:graphicData uri="http://schemas.openxmlformats.org/drawingml/2006/table">
            <a:tbl>
              <a:tblPr>
                <a:tableStyleId>{5C22544A-7EE6-4342-B048-85BDC9FD1C3A}</a:tableStyleId>
              </a:tblPr>
              <a:tblGrid>
                <a:gridCol w="2306320">
                  <a:extLst>
                    <a:ext uri="{9D8B030D-6E8A-4147-A177-3AD203B41FA5}">
                      <a16:colId xmlns:a16="http://schemas.microsoft.com/office/drawing/2014/main" val="20000"/>
                    </a:ext>
                  </a:extLst>
                </a:gridCol>
                <a:gridCol w="9105265">
                  <a:extLst>
                    <a:ext uri="{9D8B030D-6E8A-4147-A177-3AD203B41FA5}">
                      <a16:colId xmlns:a16="http://schemas.microsoft.com/office/drawing/2014/main" val="20001"/>
                    </a:ext>
                  </a:extLst>
                </a:gridCol>
              </a:tblGrid>
              <a:tr h="567690">
                <a:tc>
                  <a:txBody>
                    <a:bodyPr/>
                    <a:lstStyle/>
                    <a:p>
                      <a:pPr marL="0" algn="ctr" defTabSz="914400" rtl="0" eaLnBrk="1" fontAlgn="b" latinLnBrk="0" hangingPunct="1"/>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mn-cs"/>
                        </a:rPr>
                        <a:t>支架类型</a:t>
                      </a:r>
                    </a:p>
                  </a:txBody>
                  <a:tcPr marL="6350" marR="6350" marT="6350" marB="0" anchor="ctr">
                    <a:solidFill>
                      <a:srgbClr val="0CAF71"/>
                    </a:solidFill>
                  </a:tcPr>
                </a:tc>
                <a:tc>
                  <a:txBody>
                    <a:bodyPr/>
                    <a:lstStyle/>
                    <a:p>
                      <a:pPr marL="0" algn="ctr" defTabSz="914400" rtl="0" eaLnBrk="1" fontAlgn="b" latinLnBrk="0" hangingPunct="1"/>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mn-cs"/>
                        </a:rPr>
                        <a:t>说明</a:t>
                      </a:r>
                    </a:p>
                  </a:txBody>
                  <a:tcPr marL="6350" marR="6350" marT="6350" marB="0" anchor="ctr">
                    <a:solidFill>
                      <a:srgbClr val="0CAF71"/>
                    </a:solidFill>
                  </a:tcPr>
                </a:tc>
                <a:extLst>
                  <a:ext uri="{0D108BD9-81ED-4DB2-BD59-A6C34878D82A}">
                    <a16:rowId xmlns:a16="http://schemas.microsoft.com/office/drawing/2014/main" val="10000"/>
                  </a:ext>
                </a:extLst>
              </a:tr>
              <a:tr h="534670">
                <a:tc>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固定式</a:t>
                      </a:r>
                    </a:p>
                  </a:txBody>
                  <a:tcPr marL="6350" marR="6350" marT="6350" marB="0" anchor="ctr">
                    <a:solidFill>
                      <a:schemeClr val="bg1">
                        <a:lumMod val="95000"/>
                      </a:schemeClr>
                    </a:solidFill>
                  </a:tcPr>
                </a:tc>
                <a:tc>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固定支架通过设计方案都可以及匹配泰极、泰合产品</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schemeClr>
                    </a:solidFill>
                  </a:tcPr>
                </a:tc>
                <a:extLst>
                  <a:ext uri="{0D108BD9-81ED-4DB2-BD59-A6C34878D82A}">
                    <a16:rowId xmlns:a16="http://schemas.microsoft.com/office/drawing/2014/main" val="10001"/>
                  </a:ext>
                </a:extLst>
              </a:tr>
              <a:tr h="848360">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跟踪式</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chemeClr val="bg1">
                        <a:lumMod val="85000"/>
                      </a:schemeClr>
                    </a:solidFill>
                  </a:tcPr>
                </a:tc>
                <a:tc>
                  <a:txBody>
                    <a:bodyPr/>
                    <a:lstStyle/>
                    <a:p>
                      <a:pPr algn="l"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跟踪支架的长度有多种型号，</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1P</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的跟踪支架有</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米、</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米、无限延展设计（最长</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240</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米）不同地区组串方式不同，需要选择最适合的跟踪支架型号</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9" name="文本框 18">
            <a:extLst>
              <a:ext uri="{FF2B5EF4-FFF2-40B4-BE49-F238E27FC236}">
                <a16:creationId xmlns:a16="http://schemas.microsoft.com/office/drawing/2014/main" id="{CDEC35A7-AEBE-64D1-68B4-5C561D6C81C4}"/>
              </a:ext>
            </a:extLst>
          </p:cNvPr>
          <p:cNvSpPr txBox="1"/>
          <p:nvPr/>
        </p:nvSpPr>
        <p:spPr>
          <a:xfrm>
            <a:off x="1956352" y="2369820"/>
            <a:ext cx="1912703" cy="418191"/>
          </a:xfrm>
          <a:prstGeom prst="rect">
            <a:avLst/>
          </a:prstGeom>
          <a:noFill/>
        </p:spPr>
        <p:txBody>
          <a:bodyPr wrap="none" rtlCol="0" anchor="t">
            <a:spAutoFit/>
          </a:bodyPr>
          <a:lstStyle/>
          <a:p>
            <a:pPr algn="r">
              <a:lnSpc>
                <a:spcPct val="150000"/>
              </a:lnSpc>
            </a:pPr>
            <a:r>
              <a:rPr lang="zh-CN" sz="16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尺寸：</a:t>
            </a:r>
            <a:r>
              <a:rPr lang="en-US" altLang="zh-CN" sz="16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2278</a:t>
            </a:r>
            <a:r>
              <a:rPr lang="en-US" altLang="zh-CN" sz="1600" b="1" dirty="0">
                <a:solidFill>
                  <a:schemeClr val="bg1"/>
                </a:solidFill>
                <a:effectLst/>
                <a:latin typeface="微软雅黑" panose="020B0503020204020204" pitchFamily="34" charset="-122"/>
                <a:ea typeface="微软雅黑" panose="020B0503020204020204" pitchFamily="34" charset="-122"/>
                <a:sym typeface="+mn-ea"/>
              </a:rPr>
              <a:t>*1134</a:t>
            </a:r>
            <a:endParaRPr lang="en-US" altLang="zh-CN" sz="16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a:extLst>
              <a:ext uri="{FF2B5EF4-FFF2-40B4-BE49-F238E27FC236}">
                <a16:creationId xmlns:a16="http://schemas.microsoft.com/office/drawing/2014/main" id="{8377917B-BBAA-2A69-15E6-6A23C51954E5}"/>
              </a:ext>
            </a:extLst>
          </p:cNvPr>
          <p:cNvSpPr txBox="1"/>
          <p:nvPr/>
        </p:nvSpPr>
        <p:spPr>
          <a:xfrm>
            <a:off x="8338820" y="2369820"/>
            <a:ext cx="1912703" cy="418191"/>
          </a:xfrm>
          <a:prstGeom prst="rect">
            <a:avLst/>
          </a:prstGeom>
          <a:noFill/>
        </p:spPr>
        <p:txBody>
          <a:bodyPr wrap="none" rtlCol="0" anchor="t">
            <a:spAutoFit/>
          </a:bodyPr>
          <a:lstStyle/>
          <a:p>
            <a:pPr algn="l">
              <a:lnSpc>
                <a:spcPct val="150000"/>
              </a:lnSpc>
            </a:pPr>
            <a:r>
              <a:rPr lang="zh-CN" sz="16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尺寸</a:t>
            </a:r>
            <a:r>
              <a:rPr lang="zh-CN" altLang="en-US" sz="16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solidFill>
                  <a:schemeClr val="bg1"/>
                </a:solidFill>
                <a:effectLst/>
                <a:latin typeface="微软雅黑" panose="020B0503020204020204" pitchFamily="34" charset="-122"/>
                <a:ea typeface="微软雅黑" panose="020B0503020204020204" pitchFamily="34" charset="-122"/>
                <a:sym typeface="+mn-ea"/>
              </a:rPr>
              <a:t>2384*1303</a:t>
            </a:r>
            <a:endParaRPr lang="en-US" altLang="zh-CN" sz="16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菱形 21">
            <a:extLst>
              <a:ext uri="{FF2B5EF4-FFF2-40B4-BE49-F238E27FC236}">
                <a16:creationId xmlns:a16="http://schemas.microsoft.com/office/drawing/2014/main" id="{683A7A2B-764E-EB07-E099-EAA8D183CB79}"/>
              </a:ext>
            </a:extLst>
          </p:cNvPr>
          <p:cNvSpPr/>
          <p:nvPr/>
        </p:nvSpPr>
        <p:spPr>
          <a:xfrm>
            <a:off x="3933190" y="1809115"/>
            <a:ext cx="1671320" cy="1671320"/>
          </a:xfrm>
          <a:prstGeom prst="diamond">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a:extLst>
              <a:ext uri="{FF2B5EF4-FFF2-40B4-BE49-F238E27FC236}">
                <a16:creationId xmlns:a16="http://schemas.microsoft.com/office/drawing/2014/main" id="{435240F2-2E58-B2BA-A7F2-10E8499D1877}"/>
              </a:ext>
            </a:extLst>
          </p:cNvPr>
          <p:cNvSpPr/>
          <p:nvPr/>
        </p:nvSpPr>
        <p:spPr>
          <a:xfrm>
            <a:off x="3989705" y="1870075"/>
            <a:ext cx="1548765" cy="1548765"/>
          </a:xfrm>
          <a:prstGeom prst="diamond">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743CAA22-5115-15D3-8179-7C4425A5F24F}"/>
              </a:ext>
            </a:extLst>
          </p:cNvPr>
          <p:cNvSpPr/>
          <p:nvPr/>
        </p:nvSpPr>
        <p:spPr>
          <a:xfrm>
            <a:off x="4288790" y="2461260"/>
            <a:ext cx="949960" cy="36893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chemeClr val="bg1"/>
                </a:solidFill>
                <a:latin typeface="微软雅黑" panose="020B0503020204020204" pitchFamily="34" charset="-122"/>
                <a:ea typeface="微软雅黑" panose="020B0503020204020204" pitchFamily="34" charset="-122"/>
                <a:cs typeface="+mn-ea"/>
                <a:sym typeface="+mn-lt"/>
              </a:rPr>
              <a:t>550</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W</a:t>
            </a:r>
          </a:p>
        </p:txBody>
      </p:sp>
      <p:sp>
        <p:nvSpPr>
          <p:cNvPr id="25" name="菱形 24">
            <a:extLst>
              <a:ext uri="{FF2B5EF4-FFF2-40B4-BE49-F238E27FC236}">
                <a16:creationId xmlns:a16="http://schemas.microsoft.com/office/drawing/2014/main" id="{CCBCAA2C-5AB4-04B4-E1C7-C9A344A0C5D2}"/>
              </a:ext>
            </a:extLst>
          </p:cNvPr>
          <p:cNvSpPr/>
          <p:nvPr/>
        </p:nvSpPr>
        <p:spPr>
          <a:xfrm>
            <a:off x="3869055" y="1749425"/>
            <a:ext cx="1789430" cy="1789430"/>
          </a:xfrm>
          <a:prstGeom prst="diamond">
            <a:avLst/>
          </a:prstGeom>
          <a:noFill/>
          <a:ln>
            <a:solidFill>
              <a:srgbClr val="0C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菱形 27">
            <a:extLst>
              <a:ext uri="{FF2B5EF4-FFF2-40B4-BE49-F238E27FC236}">
                <a16:creationId xmlns:a16="http://schemas.microsoft.com/office/drawing/2014/main" id="{F4035DFA-76D7-2FB2-D9F2-730620983A18}"/>
              </a:ext>
            </a:extLst>
          </p:cNvPr>
          <p:cNvSpPr/>
          <p:nvPr/>
        </p:nvSpPr>
        <p:spPr>
          <a:xfrm>
            <a:off x="6613525" y="1809115"/>
            <a:ext cx="1671320" cy="1671320"/>
          </a:xfrm>
          <a:prstGeom prst="diamond">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a:extLst>
              <a:ext uri="{FF2B5EF4-FFF2-40B4-BE49-F238E27FC236}">
                <a16:creationId xmlns:a16="http://schemas.microsoft.com/office/drawing/2014/main" id="{6495C72E-E487-C2E5-CDD4-6201ED07A7C6}"/>
              </a:ext>
            </a:extLst>
          </p:cNvPr>
          <p:cNvSpPr/>
          <p:nvPr/>
        </p:nvSpPr>
        <p:spPr>
          <a:xfrm>
            <a:off x="6670040" y="1870075"/>
            <a:ext cx="1548765" cy="1548765"/>
          </a:xfrm>
          <a:prstGeom prst="diamond">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39299985-78AB-8EFE-2D63-912CBCB5CA16}"/>
              </a:ext>
            </a:extLst>
          </p:cNvPr>
          <p:cNvSpPr/>
          <p:nvPr/>
        </p:nvSpPr>
        <p:spPr>
          <a:xfrm>
            <a:off x="6969125" y="2461260"/>
            <a:ext cx="949960" cy="36893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670W</a:t>
            </a:r>
          </a:p>
        </p:txBody>
      </p:sp>
      <p:sp>
        <p:nvSpPr>
          <p:cNvPr id="31" name="菱形 30">
            <a:extLst>
              <a:ext uri="{FF2B5EF4-FFF2-40B4-BE49-F238E27FC236}">
                <a16:creationId xmlns:a16="http://schemas.microsoft.com/office/drawing/2014/main" id="{7D94A15C-AEF8-9939-8552-BB74C9F7526B}"/>
              </a:ext>
            </a:extLst>
          </p:cNvPr>
          <p:cNvSpPr/>
          <p:nvPr/>
        </p:nvSpPr>
        <p:spPr>
          <a:xfrm>
            <a:off x="6549390" y="1749425"/>
            <a:ext cx="1789430" cy="1789430"/>
          </a:xfrm>
          <a:prstGeom prst="diamond">
            <a:avLst/>
          </a:prstGeom>
          <a:noFill/>
          <a:ln>
            <a:solidFill>
              <a:srgbClr val="0C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C888EAB5-29BC-B6DA-7D32-E8FDEE85FAC6}"/>
              </a:ext>
            </a:extLst>
          </p:cNvPr>
          <p:cNvGrpSpPr/>
          <p:nvPr/>
        </p:nvGrpSpPr>
        <p:grpSpPr>
          <a:xfrm>
            <a:off x="337820" y="6312535"/>
            <a:ext cx="11511280" cy="287020"/>
            <a:chOff x="532" y="9941"/>
            <a:chExt cx="18128" cy="452"/>
          </a:xfrm>
        </p:grpSpPr>
        <p:sp>
          <p:nvSpPr>
            <p:cNvPr id="34" name="文本框 33">
              <a:extLst>
                <a:ext uri="{FF2B5EF4-FFF2-40B4-BE49-F238E27FC236}">
                  <a16:creationId xmlns:a16="http://schemas.microsoft.com/office/drawing/2014/main" id="{26CB059A-D59C-FE53-7FB9-EB40F74E9FA7}"/>
                </a:ext>
              </a:extLst>
            </p:cNvPr>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latin typeface="微软雅黑" panose="020B0503020204020204" pitchFamily="34" charset="-122"/>
                  <a:ea typeface="微软雅黑" panose="020B0503020204020204" pitchFamily="34" charset="-122"/>
                  <a:sym typeface="+mn-ea"/>
                </a:rPr>
                <a:t>品质铸造价值</a:t>
              </a:r>
            </a:p>
          </p:txBody>
        </p:sp>
        <p:cxnSp>
          <p:nvCxnSpPr>
            <p:cNvPr id="35" name="直接连接符 34">
              <a:extLst>
                <a:ext uri="{FF2B5EF4-FFF2-40B4-BE49-F238E27FC236}">
                  <a16:creationId xmlns:a16="http://schemas.microsoft.com/office/drawing/2014/main" id="{215CE306-319E-57F9-1868-42206431FA38}"/>
                </a:ext>
              </a:extLst>
            </p:cNvPr>
            <p:cNvCxnSpPr/>
            <p:nvPr/>
          </p:nvCxnSpPr>
          <p:spPr>
            <a:xfrm>
              <a:off x="532" y="9941"/>
              <a:ext cx="18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1FEF81FF-B7EE-09D1-7F48-BBB9F3704097}"/>
                </a:ext>
              </a:extLst>
            </p:cNvPr>
            <p:cNvSpPr txBox="1"/>
            <p:nvPr/>
          </p:nvSpPr>
          <p:spPr>
            <a:xfrm>
              <a:off x="15795" y="10054"/>
              <a:ext cx="2865" cy="339"/>
            </a:xfrm>
            <a:prstGeom prst="rect">
              <a:avLst/>
            </a:prstGeom>
            <a:noFill/>
          </p:spPr>
          <p:txBody>
            <a:bodyPr wrap="none" lIns="0" tIns="0" rIns="0" bIns="0" rtlCol="0" anchor="t">
              <a:spAutoFit/>
            </a:bodyPr>
            <a:lstStyle/>
            <a:p>
              <a:pPr algn="r"/>
              <a:r>
                <a:rPr lang="en-US" altLang="zh-CN" sz="1400" dirty="0">
                  <a:latin typeface="微软雅黑" panose="020B0503020204020204" pitchFamily="34" charset="-122"/>
                  <a:ea typeface="微软雅黑" panose="020B0503020204020204" pitchFamily="34" charset="-122"/>
                  <a:sym typeface="+mn-ea"/>
                </a:rPr>
                <a:t>www.haitai-solar.com</a:t>
              </a:r>
            </a:p>
          </p:txBody>
        </p:sp>
      </p:grpSp>
      <p:pic>
        <p:nvPicPr>
          <p:cNvPr id="38" name="图片 37" descr="未标题-1_画板 1">
            <a:extLst>
              <a:ext uri="{FF2B5EF4-FFF2-40B4-BE49-F238E27FC236}">
                <a16:creationId xmlns:a16="http://schemas.microsoft.com/office/drawing/2014/main" id="{284BAEDF-1891-1BD4-049D-89441D5983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0655" y="286385"/>
            <a:ext cx="1543685" cy="417830"/>
          </a:xfrm>
          <a:prstGeom prst="rect">
            <a:avLst/>
          </a:prstGeom>
        </p:spPr>
      </p:pic>
    </p:spTree>
    <p:custDataLst>
      <p:tags r:id="rId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cstate="email">
            <a:grayscl/>
            <a:lum bright="12000"/>
            <a:extLst>
              <a:ext uri="{28A0092B-C50C-407E-A947-70E740481C1C}">
                <a14:useLocalDpi xmlns:a14="http://schemas.microsoft.com/office/drawing/2010/main"/>
              </a:ext>
            </a:extLst>
          </a:blip>
          <a:srcRect/>
          <a:stretch>
            <a:fillRect/>
          </a:stretch>
        </p:blipFill>
        <p:spPr>
          <a:xfrm>
            <a:off x="-1905" y="3327400"/>
            <a:ext cx="12190095" cy="3536950"/>
          </a:xfrm>
          <a:prstGeom prst="rect">
            <a:avLst/>
          </a:prstGeom>
        </p:spPr>
      </p:pic>
      <p:sp>
        <p:nvSpPr>
          <p:cNvPr id="5" name="矩形 4"/>
          <p:cNvSpPr/>
          <p:nvPr/>
        </p:nvSpPr>
        <p:spPr>
          <a:xfrm>
            <a:off x="0" y="3327400"/>
            <a:ext cx="12187555" cy="3536950"/>
          </a:xfrm>
          <a:prstGeom prst="rect">
            <a:avLst/>
          </a:prstGeom>
          <a:solidFill>
            <a:schemeClr val="tx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3_画板 1_画板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2" name="文本框 1"/>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地面电站</a:t>
            </a:r>
          </a:p>
        </p:txBody>
      </p:sp>
      <p:sp>
        <p:nvSpPr>
          <p:cNvPr id="46" name="文本框 45"/>
          <p:cNvSpPr txBox="1"/>
          <p:nvPr/>
        </p:nvSpPr>
        <p:spPr>
          <a:xfrm>
            <a:off x="9542780" y="2070100"/>
            <a:ext cx="1722755" cy="430530"/>
          </a:xfrm>
          <a:prstGeom prst="rect">
            <a:avLst/>
          </a:prstGeom>
          <a:noFill/>
        </p:spPr>
        <p:txBody>
          <a:bodyPr wrap="square" lIns="0" tIns="0" rIns="0" bIns="0" rtlCol="0" anchor="t">
            <a:spAutoFit/>
          </a:bodyPr>
          <a:lstStyle/>
          <a:p>
            <a:pPr algn="l">
              <a:lnSpc>
                <a:spcPct val="100000"/>
              </a:lnSpc>
            </a:pPr>
            <a:r>
              <a:rPr lang="en-US" sz="2800" b="1">
                <a:solidFill>
                  <a:srgbClr val="0CAF71"/>
                </a:solidFill>
                <a:latin typeface="微软雅黑" panose="020B0503020204020204" pitchFamily="34" charset="-122"/>
                <a:ea typeface="微软雅黑" panose="020B0503020204020204" pitchFamily="34" charset="-122"/>
              </a:rPr>
              <a:t>240MW</a:t>
            </a:r>
          </a:p>
        </p:txBody>
      </p:sp>
      <p:sp>
        <p:nvSpPr>
          <p:cNvPr id="10" name="iconfont-1179-866491"/>
          <p:cNvSpPr/>
          <p:nvPr/>
        </p:nvSpPr>
        <p:spPr>
          <a:xfrm>
            <a:off x="9542780" y="2544445"/>
            <a:ext cx="195580" cy="249555"/>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9763760" y="2500630"/>
            <a:ext cx="1280795" cy="337185"/>
          </a:xfrm>
          <a:prstGeom prst="rect">
            <a:avLst/>
          </a:prstGeom>
          <a:noFill/>
        </p:spPr>
        <p:txBody>
          <a:bodyPr wrap="square" rtlCol="0" anchor="t">
            <a:spAutoFit/>
          </a:bodyPr>
          <a:lstStyle/>
          <a:p>
            <a:pPr algn="l">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rPr>
              <a:t>河北</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rPr>
              <a:t>沧州</a:t>
            </a:r>
          </a:p>
        </p:txBody>
      </p:sp>
      <p:pic>
        <p:nvPicPr>
          <p:cNvPr id="17" name="图片 16" descr="微信图片_20210806130017"/>
          <p:cNvPicPr>
            <a:picLocks noChangeAspect="1"/>
          </p:cNvPicPr>
          <p:nvPr/>
        </p:nvPicPr>
        <p:blipFill>
          <a:blip r:embed="rId5" cstate="email">
            <a:lum bright="6000"/>
            <a:extLst>
              <a:ext uri="{28A0092B-C50C-407E-A947-70E740481C1C}">
                <a14:useLocalDpi xmlns:a14="http://schemas.microsoft.com/office/drawing/2010/main"/>
              </a:ext>
            </a:extLst>
          </a:blip>
          <a:srcRect/>
          <a:stretch>
            <a:fillRect/>
          </a:stretch>
        </p:blipFill>
        <p:spPr>
          <a:xfrm>
            <a:off x="477520" y="1046480"/>
            <a:ext cx="8738235" cy="4846320"/>
          </a:xfrm>
          <a:custGeom>
            <a:avLst/>
            <a:gdLst/>
            <a:ahLst/>
            <a:cxnLst>
              <a:cxn ang="3">
                <a:pos x="hc" y="t"/>
              </a:cxn>
              <a:cxn ang="cd2">
                <a:pos x="l" y="vc"/>
              </a:cxn>
              <a:cxn ang="cd4">
                <a:pos x="hc" y="b"/>
              </a:cxn>
              <a:cxn ang="0">
                <a:pos x="r" y="vc"/>
              </a:cxn>
            </a:cxnLst>
            <a:rect l="l" t="t" r="r" b="b"/>
            <a:pathLst>
              <a:path w="13761" h="7632">
                <a:moveTo>
                  <a:pt x="0" y="0"/>
                </a:moveTo>
                <a:lnTo>
                  <a:pt x="13761" y="0"/>
                </a:lnTo>
                <a:lnTo>
                  <a:pt x="13761" y="7632"/>
                </a:lnTo>
                <a:lnTo>
                  <a:pt x="0" y="7632"/>
                </a:lnTo>
                <a:lnTo>
                  <a:pt x="0" y="0"/>
                </a:lnTo>
                <a:close/>
              </a:path>
            </a:pathLst>
          </a:custGeom>
          <a:ln w="25400">
            <a:solidFill>
              <a:schemeClr val="bg1"/>
            </a:solidFill>
          </a:ln>
        </p:spPr>
      </p:pic>
      <p:sp>
        <p:nvSpPr>
          <p:cNvPr id="21" name="矩形 20"/>
          <p:cNvSpPr/>
          <p:nvPr/>
        </p:nvSpPr>
        <p:spPr>
          <a:xfrm>
            <a:off x="9608820" y="3844925"/>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vQmg6BKZdCCaNB7文本框 46"/>
          <p:cNvSpPr txBox="1"/>
          <p:nvPr/>
        </p:nvSpPr>
        <p:spPr>
          <a:xfrm>
            <a:off x="9763760" y="3964305"/>
            <a:ext cx="595630" cy="615315"/>
          </a:xfrm>
          <a:prstGeom prst="rect">
            <a:avLst/>
          </a:prstGeom>
          <a:noFill/>
        </p:spPr>
        <p:txBody>
          <a:bodyPr wrap="square" lIns="0" tIns="0" rIns="0" bIns="0" rtlCol="0" anchor="t">
            <a:spAutoFit/>
          </a:bodyPr>
          <a:lstStyle/>
          <a:p>
            <a:pPr algn="l">
              <a:lnSpc>
                <a:spcPct val="100000"/>
              </a:lnSpc>
            </a:pPr>
            <a:r>
              <a:rPr lang="zh-CN" sz="2000" b="1">
                <a:solidFill>
                  <a:schemeClr val="bg1"/>
                </a:solidFill>
                <a:latin typeface="微软雅黑" panose="020B0503020204020204" pitchFamily="34" charset="-122"/>
                <a:ea typeface="微软雅黑" panose="020B0503020204020204" pitchFamily="34" charset="-122"/>
              </a:rPr>
              <a:t>渔光互补</a:t>
            </a:r>
          </a:p>
        </p:txBody>
      </p:sp>
      <p:sp>
        <p:nvSpPr>
          <p:cNvPr id="23" name="矩形 22"/>
          <p:cNvSpPr/>
          <p:nvPr/>
        </p:nvSpPr>
        <p:spPr>
          <a:xfrm>
            <a:off x="9608820" y="5003165"/>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vQmg6BKZdCCaNB7文本框 46"/>
          <p:cNvSpPr txBox="1"/>
          <p:nvPr/>
        </p:nvSpPr>
        <p:spPr>
          <a:xfrm>
            <a:off x="9763760" y="5244465"/>
            <a:ext cx="594995" cy="368935"/>
          </a:xfrm>
          <a:prstGeom prst="rect">
            <a:avLst/>
          </a:prstGeom>
          <a:noFill/>
        </p:spPr>
        <p:txBody>
          <a:bodyPr wrap="square" lIns="0" tIns="0" rIns="0" bIns="0" rtlCol="0" anchor="t">
            <a:spAutoFit/>
          </a:bodyPr>
          <a:lstStyle/>
          <a:p>
            <a:pPr algn="l">
              <a:lnSpc>
                <a:spcPct val="100000"/>
              </a:lnSpc>
            </a:pPr>
            <a:r>
              <a:rPr lang="zh-CN" sz="1000" b="1">
                <a:solidFill>
                  <a:schemeClr val="bg1"/>
                </a:solidFill>
                <a:latin typeface="微软雅黑" panose="020B0503020204020204" pitchFamily="34" charset="-122"/>
                <a:ea typeface="微软雅黑" panose="020B0503020204020204" pitchFamily="34" charset="-122"/>
              </a:rPr>
              <a:t>经济效益</a:t>
            </a:r>
            <a:r>
              <a:rPr lang="zh-CN" sz="1400" b="1">
                <a:solidFill>
                  <a:schemeClr val="bg1"/>
                </a:solidFill>
                <a:latin typeface="微软雅黑" panose="020B0503020204020204" pitchFamily="34" charset="-122"/>
                <a:ea typeface="微软雅黑" panose="020B0503020204020204" pitchFamily="34" charset="-122"/>
              </a:rPr>
              <a:t>最大化</a:t>
            </a:r>
          </a:p>
        </p:txBody>
      </p:sp>
      <p:grpSp>
        <p:nvGrpSpPr>
          <p:cNvPr id="6" name="组合 5"/>
          <p:cNvGrpSpPr/>
          <p:nvPr/>
        </p:nvGrpSpPr>
        <p:grpSpPr>
          <a:xfrm>
            <a:off x="337820" y="6312535"/>
            <a:ext cx="11511280" cy="286385"/>
            <a:chOff x="532" y="9941"/>
            <a:chExt cx="18128" cy="451"/>
          </a:xfrm>
        </p:grpSpPr>
        <p:sp>
          <p:nvSpPr>
            <p:cNvPr id="13" name="文本框 12"/>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14" name="直接连接符 13"/>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cstate="email">
            <a:grayscl/>
            <a:lum bright="12000"/>
            <a:extLst>
              <a:ext uri="{28A0092B-C50C-407E-A947-70E740481C1C}">
                <a14:useLocalDpi xmlns:a14="http://schemas.microsoft.com/office/drawing/2010/main"/>
              </a:ext>
            </a:extLst>
          </a:blip>
          <a:srcRect/>
          <a:stretch>
            <a:fillRect/>
          </a:stretch>
        </p:blipFill>
        <p:spPr>
          <a:xfrm>
            <a:off x="-1905" y="3315335"/>
            <a:ext cx="12190095" cy="3536950"/>
          </a:xfrm>
          <a:prstGeom prst="rect">
            <a:avLst/>
          </a:prstGeom>
        </p:spPr>
      </p:pic>
      <p:sp>
        <p:nvSpPr>
          <p:cNvPr id="5" name="矩形 4"/>
          <p:cNvSpPr/>
          <p:nvPr/>
        </p:nvSpPr>
        <p:spPr>
          <a:xfrm>
            <a:off x="0" y="3315335"/>
            <a:ext cx="12192635" cy="3536950"/>
          </a:xfrm>
          <a:prstGeom prst="rect">
            <a:avLst/>
          </a:prstGeom>
          <a:solidFill>
            <a:schemeClr val="tx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68320" y="1047115"/>
            <a:ext cx="8737600" cy="4825365"/>
          </a:xfrm>
          <a:custGeom>
            <a:avLst/>
            <a:gdLst/>
            <a:ahLst/>
            <a:cxnLst>
              <a:cxn ang="3">
                <a:pos x="hc" y="t"/>
              </a:cxn>
              <a:cxn ang="cd2">
                <a:pos x="l" y="vc"/>
              </a:cxn>
              <a:cxn ang="cd4">
                <a:pos x="hc" y="b"/>
              </a:cxn>
              <a:cxn ang="0">
                <a:pos x="r" y="vc"/>
              </a:cxn>
            </a:cxnLst>
            <a:rect l="l" t="t" r="r" b="b"/>
            <a:pathLst>
              <a:path w="13760" h="7599">
                <a:moveTo>
                  <a:pt x="0" y="0"/>
                </a:moveTo>
                <a:lnTo>
                  <a:pt x="13760" y="0"/>
                </a:lnTo>
                <a:lnTo>
                  <a:pt x="13760" y="7599"/>
                </a:lnTo>
                <a:lnTo>
                  <a:pt x="0" y="7599"/>
                </a:lnTo>
                <a:lnTo>
                  <a:pt x="0" y="0"/>
                </a:lnTo>
                <a:close/>
              </a:path>
            </a:pathLst>
          </a:custGeom>
          <a:ln w="25400">
            <a:solidFill>
              <a:schemeClr val="bg1"/>
            </a:solidFill>
          </a:ln>
        </p:spPr>
      </p:pic>
      <p:pic>
        <p:nvPicPr>
          <p:cNvPr id="9" name="图片 8" descr="53_画板 1_画板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2" name="文本框 1"/>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地面电站</a:t>
            </a:r>
          </a:p>
        </p:txBody>
      </p:sp>
      <p:sp>
        <p:nvSpPr>
          <p:cNvPr id="46" name="文本框 45"/>
          <p:cNvSpPr txBox="1"/>
          <p:nvPr/>
        </p:nvSpPr>
        <p:spPr>
          <a:xfrm>
            <a:off x="959485" y="2070100"/>
            <a:ext cx="1722755" cy="430530"/>
          </a:xfrm>
          <a:prstGeom prst="rect">
            <a:avLst/>
          </a:prstGeom>
          <a:noFill/>
        </p:spPr>
        <p:txBody>
          <a:bodyPr wrap="square" lIns="0" tIns="0" rIns="0" bIns="0" rtlCol="0" anchor="t">
            <a:spAutoFit/>
          </a:bodyPr>
          <a:lstStyle/>
          <a:p>
            <a:pPr algn="r">
              <a:lnSpc>
                <a:spcPct val="100000"/>
              </a:lnSpc>
            </a:pPr>
            <a:r>
              <a:rPr lang="en-US" sz="2800" b="1">
                <a:solidFill>
                  <a:srgbClr val="0CAF71"/>
                </a:solidFill>
                <a:latin typeface="微软雅黑" panose="020B0503020204020204" pitchFamily="34" charset="-122"/>
                <a:ea typeface="微软雅黑" panose="020B0503020204020204" pitchFamily="34" charset="-122"/>
              </a:rPr>
              <a:t>130MW</a:t>
            </a:r>
          </a:p>
        </p:txBody>
      </p:sp>
      <p:sp>
        <p:nvSpPr>
          <p:cNvPr id="10" name="iconfont-1179-866491"/>
          <p:cNvSpPr/>
          <p:nvPr/>
        </p:nvSpPr>
        <p:spPr>
          <a:xfrm>
            <a:off x="1435100" y="2544445"/>
            <a:ext cx="195580" cy="249555"/>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1430020" y="2500630"/>
            <a:ext cx="1280795" cy="337185"/>
          </a:xfrm>
          <a:prstGeom prst="rect">
            <a:avLst/>
          </a:prstGeom>
          <a:noFill/>
        </p:spPr>
        <p:txBody>
          <a:bodyPr wrap="square" rtlCol="0" anchor="t">
            <a:spAutoFit/>
          </a:bodyPr>
          <a:lstStyle/>
          <a:p>
            <a:pPr algn="r">
              <a:lnSpc>
                <a:spcPct val="10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rPr>
              <a:t>山西</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rPr>
              <a:t>芮城</a:t>
            </a:r>
          </a:p>
        </p:txBody>
      </p:sp>
      <p:sp>
        <p:nvSpPr>
          <p:cNvPr id="21" name="矩形 20"/>
          <p:cNvSpPr/>
          <p:nvPr/>
        </p:nvSpPr>
        <p:spPr>
          <a:xfrm>
            <a:off x="1856740" y="3844925"/>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vQmg6BKZdCCaNB7文本框 46"/>
          <p:cNvSpPr txBox="1"/>
          <p:nvPr/>
        </p:nvSpPr>
        <p:spPr>
          <a:xfrm>
            <a:off x="1945005" y="4149090"/>
            <a:ext cx="676910" cy="245745"/>
          </a:xfrm>
          <a:prstGeom prst="rect">
            <a:avLst/>
          </a:prstGeom>
          <a:noFill/>
        </p:spPr>
        <p:txBody>
          <a:bodyPr wrap="square" lIns="0" tIns="0" rIns="0" bIns="0" rtlCol="0" anchor="t">
            <a:spAutoFit/>
          </a:bodyPr>
          <a:lstStyle/>
          <a:p>
            <a:pPr algn="ctr">
              <a:lnSpc>
                <a:spcPct val="100000"/>
              </a:lnSpc>
            </a:pPr>
            <a:r>
              <a:rPr lang="zh-CN" altLang="en-US" sz="1600" b="1">
                <a:solidFill>
                  <a:schemeClr val="bg1"/>
                </a:solidFill>
                <a:latin typeface="微软雅黑" panose="020B0503020204020204" pitchFamily="34" charset="-122"/>
                <a:ea typeface="微软雅黑" panose="020B0503020204020204" pitchFamily="34" charset="-122"/>
              </a:rPr>
              <a:t>领跑者</a:t>
            </a:r>
          </a:p>
        </p:txBody>
      </p:sp>
      <p:sp>
        <p:nvSpPr>
          <p:cNvPr id="6" name="矩形 5"/>
          <p:cNvSpPr/>
          <p:nvPr/>
        </p:nvSpPr>
        <p:spPr>
          <a:xfrm>
            <a:off x="1856740" y="5003165"/>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vQmg6BKZdCCaNB7文本框 46"/>
          <p:cNvSpPr txBox="1"/>
          <p:nvPr/>
        </p:nvSpPr>
        <p:spPr>
          <a:xfrm>
            <a:off x="2026920" y="5122545"/>
            <a:ext cx="594995" cy="615315"/>
          </a:xfrm>
          <a:prstGeom prst="rect">
            <a:avLst/>
          </a:prstGeom>
          <a:noFill/>
        </p:spPr>
        <p:txBody>
          <a:bodyPr wrap="square" lIns="0" tIns="0" rIns="0" bIns="0" rtlCol="0" anchor="t">
            <a:spAutoFit/>
          </a:bodyPr>
          <a:lstStyle/>
          <a:p>
            <a:pPr algn="l">
              <a:lnSpc>
                <a:spcPct val="100000"/>
              </a:lnSpc>
            </a:pPr>
            <a:r>
              <a:rPr lang="zh-CN" sz="2000" b="1">
                <a:solidFill>
                  <a:schemeClr val="bg1"/>
                </a:solidFill>
                <a:latin typeface="微软雅黑" panose="020B0503020204020204" pitchFamily="34" charset="-122"/>
                <a:ea typeface="微软雅黑" panose="020B0503020204020204" pitchFamily="34" charset="-122"/>
              </a:rPr>
              <a:t>技术</a:t>
            </a:r>
          </a:p>
          <a:p>
            <a:pPr algn="l">
              <a:lnSpc>
                <a:spcPct val="100000"/>
              </a:lnSpc>
            </a:pPr>
            <a:r>
              <a:rPr lang="zh-CN" sz="2000" b="1">
                <a:solidFill>
                  <a:schemeClr val="bg1"/>
                </a:solidFill>
                <a:latin typeface="微软雅黑" panose="020B0503020204020204" pitchFamily="34" charset="-122"/>
                <a:ea typeface="微软雅黑" panose="020B0503020204020204" pitchFamily="34" charset="-122"/>
              </a:rPr>
              <a:t>领先</a:t>
            </a:r>
          </a:p>
        </p:txBody>
      </p:sp>
      <p:grpSp>
        <p:nvGrpSpPr>
          <p:cNvPr id="8" name="组合 7"/>
          <p:cNvGrpSpPr/>
          <p:nvPr/>
        </p:nvGrpSpPr>
        <p:grpSpPr>
          <a:xfrm>
            <a:off x="337820" y="6312535"/>
            <a:ext cx="11511280" cy="286385"/>
            <a:chOff x="532" y="9941"/>
            <a:chExt cx="18128" cy="451"/>
          </a:xfrm>
        </p:grpSpPr>
        <p:sp>
          <p:nvSpPr>
            <p:cNvPr id="15" name="文本框 14"/>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16" name="直接连接符 15"/>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5"/>
          <p:cNvPicPr>
            <a:picLocks noChangeAspect="1"/>
          </p:cNvPicPr>
          <p:nvPr/>
        </p:nvPicPr>
        <p:blipFill>
          <a:blip r:embed="rId3" cstate="email">
            <a:grayscl/>
            <a:lum bright="12000"/>
            <a:extLst>
              <a:ext uri="{28A0092B-C50C-407E-A947-70E740481C1C}">
                <a14:useLocalDpi xmlns:a14="http://schemas.microsoft.com/office/drawing/2010/main"/>
              </a:ext>
            </a:extLst>
          </a:blip>
          <a:srcRect/>
          <a:stretch>
            <a:fillRect/>
          </a:stretch>
        </p:blipFill>
        <p:spPr>
          <a:xfrm>
            <a:off x="-1905" y="1757045"/>
            <a:ext cx="12190095" cy="3536950"/>
          </a:xfrm>
          <a:prstGeom prst="rect">
            <a:avLst/>
          </a:prstGeom>
        </p:spPr>
      </p:pic>
      <p:sp>
        <p:nvSpPr>
          <p:cNvPr id="13" name="矩形 12"/>
          <p:cNvSpPr/>
          <p:nvPr/>
        </p:nvSpPr>
        <p:spPr>
          <a:xfrm>
            <a:off x="0" y="1757045"/>
            <a:ext cx="12187555" cy="3536950"/>
          </a:xfrm>
          <a:prstGeom prst="rect">
            <a:avLst/>
          </a:prstGeom>
          <a:solidFill>
            <a:schemeClr val="tx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90MW格尔木领跑者项目"/>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57950" y="2992120"/>
            <a:ext cx="5307330" cy="2901315"/>
          </a:xfrm>
          <a:custGeom>
            <a:avLst/>
            <a:gdLst/>
            <a:ahLst/>
            <a:cxnLst>
              <a:cxn ang="3">
                <a:pos x="hc" y="t"/>
              </a:cxn>
              <a:cxn ang="cd2">
                <a:pos x="l" y="vc"/>
              </a:cxn>
              <a:cxn ang="cd4">
                <a:pos x="hc" y="b"/>
              </a:cxn>
              <a:cxn ang="0">
                <a:pos x="r" y="vc"/>
              </a:cxn>
            </a:cxnLst>
            <a:rect l="l" t="t" r="r" b="b"/>
            <a:pathLst>
              <a:path w="8578" h="4569">
                <a:moveTo>
                  <a:pt x="0" y="0"/>
                </a:moveTo>
                <a:lnTo>
                  <a:pt x="8578" y="0"/>
                </a:lnTo>
                <a:lnTo>
                  <a:pt x="8578" y="4569"/>
                </a:lnTo>
                <a:lnTo>
                  <a:pt x="0" y="4569"/>
                </a:lnTo>
                <a:lnTo>
                  <a:pt x="0" y="0"/>
                </a:lnTo>
                <a:close/>
              </a:path>
            </a:pathLst>
          </a:custGeom>
          <a:ln w="25400">
            <a:solidFill>
              <a:schemeClr val="bg1"/>
            </a:solidFill>
          </a:ln>
        </p:spPr>
      </p:pic>
      <p:pic>
        <p:nvPicPr>
          <p:cNvPr id="28" name="图片 27" descr="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7040" y="1036320"/>
            <a:ext cx="5384165" cy="2915920"/>
          </a:xfrm>
          <a:custGeom>
            <a:avLst/>
            <a:gdLst/>
            <a:ahLst/>
            <a:cxnLst>
              <a:cxn ang="3">
                <a:pos x="hc" y="t"/>
              </a:cxn>
              <a:cxn ang="cd2">
                <a:pos x="l" y="vc"/>
              </a:cxn>
              <a:cxn ang="cd4">
                <a:pos x="hc" y="b"/>
              </a:cxn>
              <a:cxn ang="0">
                <a:pos x="r" y="vc"/>
              </a:cxn>
            </a:cxnLst>
            <a:rect l="l" t="t" r="r" b="b"/>
            <a:pathLst>
              <a:path w="8716" h="4592">
                <a:moveTo>
                  <a:pt x="0" y="0"/>
                </a:moveTo>
                <a:lnTo>
                  <a:pt x="8716" y="0"/>
                </a:lnTo>
                <a:lnTo>
                  <a:pt x="8716" y="4592"/>
                </a:lnTo>
                <a:lnTo>
                  <a:pt x="0" y="4592"/>
                </a:lnTo>
                <a:lnTo>
                  <a:pt x="0" y="0"/>
                </a:lnTo>
                <a:close/>
              </a:path>
            </a:pathLst>
          </a:custGeom>
          <a:ln w="25400">
            <a:solidFill>
              <a:schemeClr val="bg1"/>
            </a:solidFill>
          </a:ln>
        </p:spPr>
      </p:pic>
      <p:pic>
        <p:nvPicPr>
          <p:cNvPr id="9" name="图片 8" descr="53_画板 1_画板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2" name="文本框 1"/>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地面电站</a:t>
            </a:r>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3" name="直接连接符 2"/>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grpSp>
        <p:nvGrpSpPr>
          <p:cNvPr id="15" name="组合 14"/>
          <p:cNvGrpSpPr/>
          <p:nvPr/>
        </p:nvGrpSpPr>
        <p:grpSpPr>
          <a:xfrm>
            <a:off x="447040" y="4131310"/>
            <a:ext cx="2551430" cy="494030"/>
            <a:chOff x="704" y="6369"/>
            <a:chExt cx="4018" cy="778"/>
          </a:xfrm>
        </p:grpSpPr>
        <p:sp>
          <p:nvSpPr>
            <p:cNvPr id="14" name="矩形 13"/>
            <p:cNvSpPr/>
            <p:nvPr/>
          </p:nvSpPr>
          <p:spPr>
            <a:xfrm>
              <a:off x="704" y="6369"/>
              <a:ext cx="4019"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31" y="6471"/>
              <a:ext cx="2586"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100MW</a:t>
              </a:r>
            </a:p>
          </p:txBody>
        </p:sp>
        <p:sp>
          <p:nvSpPr>
            <p:cNvPr id="23" name="iconfont-1179-866491"/>
            <p:cNvSpPr/>
            <p:nvPr/>
          </p:nvSpPr>
          <p:spPr>
            <a:xfrm>
              <a:off x="2963"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p:cNvSpPr txBox="1"/>
            <p:nvPr/>
          </p:nvSpPr>
          <p:spPr>
            <a:xfrm>
              <a:off x="3224" y="6560"/>
              <a:ext cx="1499"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吉林</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白城</a:t>
              </a:r>
            </a:p>
          </p:txBody>
        </p:sp>
      </p:grpSp>
      <p:grpSp>
        <p:nvGrpSpPr>
          <p:cNvPr id="18" name="组合 17"/>
          <p:cNvGrpSpPr/>
          <p:nvPr/>
        </p:nvGrpSpPr>
        <p:grpSpPr>
          <a:xfrm>
            <a:off x="9038590" y="2313305"/>
            <a:ext cx="2726690" cy="494030"/>
            <a:chOff x="704" y="6369"/>
            <a:chExt cx="4294" cy="778"/>
          </a:xfrm>
        </p:grpSpPr>
        <p:sp>
          <p:nvSpPr>
            <p:cNvPr id="19" name="矩形 18"/>
            <p:cNvSpPr/>
            <p:nvPr/>
          </p:nvSpPr>
          <p:spPr>
            <a:xfrm>
              <a:off x="704" y="6369"/>
              <a:ext cx="4294"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31" y="6471"/>
              <a:ext cx="2586"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100MW</a:t>
              </a:r>
            </a:p>
          </p:txBody>
        </p:sp>
        <p:sp>
          <p:nvSpPr>
            <p:cNvPr id="21" name="iconfont-1179-866491"/>
            <p:cNvSpPr/>
            <p:nvPr/>
          </p:nvSpPr>
          <p:spPr>
            <a:xfrm>
              <a:off x="2963"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文本框 23"/>
            <p:cNvSpPr txBox="1"/>
            <p:nvPr/>
          </p:nvSpPr>
          <p:spPr>
            <a:xfrm>
              <a:off x="3224" y="6560"/>
              <a:ext cx="1773"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青海</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格尔木</a:t>
              </a:r>
            </a:p>
          </p:txBody>
        </p:sp>
      </p:grpSp>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摄图网_401443663_光伏发电（企业商用）"/>
          <p:cNvPicPr>
            <a:picLocks noChangeAspect="1"/>
          </p:cNvPicPr>
          <p:nvPr/>
        </p:nvPicPr>
        <p:blipFill>
          <a:blip r:embed="rId2" cstate="email">
            <a:grayscl/>
            <a:extLst>
              <a:ext uri="{28A0092B-C50C-407E-A947-70E740481C1C}">
                <a14:useLocalDpi xmlns:a14="http://schemas.microsoft.com/office/drawing/2010/main"/>
              </a:ext>
            </a:extLst>
          </a:blip>
          <a:srcRect/>
          <a:stretch>
            <a:fillRect/>
          </a:stretch>
        </p:blipFill>
        <p:spPr>
          <a:xfrm>
            <a:off x="3810" y="3416300"/>
            <a:ext cx="12192000" cy="3430905"/>
          </a:xfrm>
          <a:prstGeom prst="rect">
            <a:avLst/>
          </a:prstGeom>
        </p:spPr>
      </p:pic>
      <p:sp>
        <p:nvSpPr>
          <p:cNvPr id="3" name="矩形 2"/>
          <p:cNvSpPr/>
          <p:nvPr/>
        </p:nvSpPr>
        <p:spPr>
          <a:xfrm>
            <a:off x="4445" y="3416300"/>
            <a:ext cx="12186920" cy="34417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1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7040" y="1036320"/>
            <a:ext cx="11402060" cy="3773805"/>
          </a:xfrm>
          <a:custGeom>
            <a:avLst/>
            <a:gdLst/>
            <a:ahLst/>
            <a:cxnLst>
              <a:cxn ang="3">
                <a:pos x="hc" y="t"/>
              </a:cxn>
              <a:cxn ang="cd2">
                <a:pos x="l" y="vc"/>
              </a:cxn>
              <a:cxn ang="cd4">
                <a:pos x="hc" y="b"/>
              </a:cxn>
              <a:cxn ang="0">
                <a:pos x="r" y="vc"/>
              </a:cxn>
            </a:cxnLst>
            <a:rect l="l" t="t" r="r" b="b"/>
            <a:pathLst>
              <a:path w="17956" h="5943">
                <a:moveTo>
                  <a:pt x="0" y="0"/>
                </a:moveTo>
                <a:lnTo>
                  <a:pt x="17956" y="0"/>
                </a:lnTo>
                <a:lnTo>
                  <a:pt x="17956" y="5943"/>
                </a:lnTo>
                <a:lnTo>
                  <a:pt x="0" y="5943"/>
                </a:lnTo>
                <a:lnTo>
                  <a:pt x="0" y="0"/>
                </a:lnTo>
                <a:close/>
              </a:path>
            </a:pathLst>
          </a:custGeom>
          <a:ln w="25400">
            <a:solidFill>
              <a:schemeClr val="bg1"/>
            </a:solidFill>
          </a:ln>
        </p:spPr>
      </p:pic>
      <p:pic>
        <p:nvPicPr>
          <p:cNvPr id="31" name="图片 30" descr="53_画板 1_画板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6" name="文本框 5"/>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工商业屋顶</a:t>
            </a:r>
          </a:p>
        </p:txBody>
      </p:sp>
      <p:sp>
        <p:nvSpPr>
          <p:cNvPr id="16" name="文本框 15"/>
          <p:cNvSpPr txBox="1"/>
          <p:nvPr/>
        </p:nvSpPr>
        <p:spPr>
          <a:xfrm>
            <a:off x="447040" y="4975860"/>
            <a:ext cx="1722755" cy="430530"/>
          </a:xfrm>
          <a:prstGeom prst="rect">
            <a:avLst/>
          </a:prstGeom>
          <a:noFill/>
        </p:spPr>
        <p:txBody>
          <a:bodyPr wrap="square" lIns="0" tIns="0" rIns="0" bIns="0" rtlCol="0" anchor="t">
            <a:spAutoFit/>
          </a:bodyPr>
          <a:lstStyle/>
          <a:p>
            <a:pPr algn="l">
              <a:lnSpc>
                <a:spcPct val="100000"/>
              </a:lnSpc>
            </a:pPr>
            <a:r>
              <a:rPr lang="en-US" sz="2800" b="1">
                <a:solidFill>
                  <a:schemeClr val="bg1"/>
                </a:solidFill>
                <a:latin typeface="微软雅黑" panose="020B0503020204020204" pitchFamily="34" charset="-122"/>
                <a:ea typeface="微软雅黑" panose="020B0503020204020204" pitchFamily="34" charset="-122"/>
              </a:rPr>
              <a:t>4MW</a:t>
            </a:r>
          </a:p>
        </p:txBody>
      </p:sp>
      <p:sp>
        <p:nvSpPr>
          <p:cNvPr id="17" name="iconfont-1179-866491"/>
          <p:cNvSpPr/>
          <p:nvPr/>
        </p:nvSpPr>
        <p:spPr>
          <a:xfrm>
            <a:off x="447040" y="5450205"/>
            <a:ext cx="195580" cy="249555"/>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AF71"/>
              </a:solidFill>
            </a:endParaRPr>
          </a:p>
        </p:txBody>
      </p:sp>
      <p:sp>
        <p:nvSpPr>
          <p:cNvPr id="18" name="文本框 17"/>
          <p:cNvSpPr txBox="1"/>
          <p:nvPr/>
        </p:nvSpPr>
        <p:spPr>
          <a:xfrm>
            <a:off x="668020" y="5406390"/>
            <a:ext cx="1501775" cy="337185"/>
          </a:xfrm>
          <a:prstGeom prst="rect">
            <a:avLst/>
          </a:prstGeom>
          <a:noFill/>
        </p:spPr>
        <p:txBody>
          <a:bodyPr wrap="square" rtlCol="0" anchor="t">
            <a:spAutoFit/>
          </a:bodyPr>
          <a:lstStyle/>
          <a:p>
            <a:pPr algn="l">
              <a:lnSpc>
                <a:spcPct val="100000"/>
              </a:lnSpc>
            </a:pPr>
            <a:r>
              <a:rPr lang="zh-CN" altLang="en-US" sz="1600">
                <a:solidFill>
                  <a:schemeClr val="bg1"/>
                </a:solidFill>
                <a:latin typeface="微软雅黑" panose="020B0503020204020204" pitchFamily="34" charset="-122"/>
                <a:ea typeface="微软雅黑" panose="020B0503020204020204" pitchFamily="34" charset="-122"/>
                <a:sym typeface="+mn-ea"/>
              </a:rPr>
              <a:t>江苏</a:t>
            </a:r>
            <a:r>
              <a:rPr lang="en-US" altLang="zh-CN" sz="1600">
                <a:solidFill>
                  <a:schemeClr val="bg1"/>
                </a:solidFill>
                <a:latin typeface="微软雅黑" panose="020B0503020204020204" pitchFamily="34" charset="-122"/>
                <a:ea typeface="微软雅黑" panose="020B0503020204020204" pitchFamily="34" charset="-122"/>
                <a:sym typeface="+mn-ea"/>
              </a:rPr>
              <a:t>·</a:t>
            </a:r>
            <a:r>
              <a:rPr lang="zh-CN" altLang="en-US" sz="1600">
                <a:solidFill>
                  <a:schemeClr val="bg1"/>
                </a:solidFill>
                <a:latin typeface="微软雅黑" panose="020B0503020204020204" pitchFamily="34" charset="-122"/>
                <a:ea typeface="微软雅黑" panose="020B0503020204020204" pitchFamily="34" charset="-122"/>
                <a:sym typeface="+mn-ea"/>
              </a:rPr>
              <a:t>康缘药业</a:t>
            </a:r>
          </a:p>
        </p:txBody>
      </p:sp>
      <p:sp>
        <p:nvSpPr>
          <p:cNvPr id="21" name="矩形 20"/>
          <p:cNvSpPr/>
          <p:nvPr/>
        </p:nvSpPr>
        <p:spPr>
          <a:xfrm>
            <a:off x="9781540" y="4987290"/>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vQmg6BKZdCCaNB7文本框 46"/>
          <p:cNvSpPr txBox="1"/>
          <p:nvPr/>
        </p:nvSpPr>
        <p:spPr>
          <a:xfrm>
            <a:off x="9869805" y="5158740"/>
            <a:ext cx="676910" cy="553720"/>
          </a:xfrm>
          <a:prstGeom prst="rect">
            <a:avLst/>
          </a:prstGeom>
          <a:noFill/>
        </p:spPr>
        <p:txBody>
          <a:bodyPr wrap="square" lIns="0" tIns="0" rIns="0" bIns="0" rtlCol="0" anchor="t">
            <a:spAutoFit/>
          </a:bodyPr>
          <a:lstStyle/>
          <a:p>
            <a:pPr algn="ctr">
              <a:lnSpc>
                <a:spcPct val="100000"/>
              </a:lnSpc>
            </a:pPr>
            <a:r>
              <a:rPr lang="zh-CN" altLang="en-US" b="1">
                <a:solidFill>
                  <a:schemeClr val="bg1"/>
                </a:solidFill>
                <a:latin typeface="微软雅黑" panose="020B0503020204020204" pitchFamily="34" charset="-122"/>
                <a:ea typeface="微软雅黑" panose="020B0503020204020204" pitchFamily="34" charset="-122"/>
              </a:rPr>
              <a:t>节能减排</a:t>
            </a:r>
          </a:p>
        </p:txBody>
      </p:sp>
      <p:sp>
        <p:nvSpPr>
          <p:cNvPr id="23" name="矩形 22"/>
          <p:cNvSpPr/>
          <p:nvPr/>
        </p:nvSpPr>
        <p:spPr>
          <a:xfrm>
            <a:off x="10960100" y="4987290"/>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vQmg6BKZdCCaNB7文本框 46"/>
          <p:cNvSpPr txBox="1"/>
          <p:nvPr/>
        </p:nvSpPr>
        <p:spPr>
          <a:xfrm>
            <a:off x="11048365" y="5158740"/>
            <a:ext cx="676910" cy="553720"/>
          </a:xfrm>
          <a:prstGeom prst="rect">
            <a:avLst/>
          </a:prstGeom>
          <a:noFill/>
        </p:spPr>
        <p:txBody>
          <a:bodyPr wrap="square" lIns="0" tIns="0" rIns="0" bIns="0" rtlCol="0" anchor="t">
            <a:spAutoFit/>
          </a:bodyPr>
          <a:lstStyle/>
          <a:p>
            <a:pPr algn="ctr">
              <a:lnSpc>
                <a:spcPct val="100000"/>
              </a:lnSpc>
            </a:pPr>
            <a:r>
              <a:rPr lang="zh-CN" altLang="en-US" b="1">
                <a:solidFill>
                  <a:schemeClr val="bg1"/>
                </a:solidFill>
                <a:latin typeface="微软雅黑" panose="020B0503020204020204" pitchFamily="34" charset="-122"/>
                <a:ea typeface="微软雅黑" panose="020B0503020204020204" pitchFamily="34" charset="-122"/>
              </a:rPr>
              <a:t>低碳环保</a:t>
            </a:r>
          </a:p>
        </p:txBody>
      </p:sp>
      <p:grpSp>
        <p:nvGrpSpPr>
          <p:cNvPr id="5" name="组合 4"/>
          <p:cNvGrpSpPr/>
          <p:nvPr/>
        </p:nvGrpSpPr>
        <p:grpSpPr>
          <a:xfrm>
            <a:off x="337820" y="6312535"/>
            <a:ext cx="11511280" cy="286385"/>
            <a:chOff x="532" y="9941"/>
            <a:chExt cx="18128" cy="451"/>
          </a:xfrm>
        </p:grpSpPr>
        <p:sp>
          <p:nvSpPr>
            <p:cNvPr id="8" name="文本框 7"/>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10" name="直接连接符 9"/>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2540" y="0"/>
            <a:ext cx="6083935" cy="6858000"/>
          </a:xfrm>
          <a:prstGeom prst="rect">
            <a:avLst/>
          </a:prstGeom>
        </p:spPr>
      </p:pic>
      <p:sp>
        <p:nvSpPr>
          <p:cNvPr id="5" name="矩形 4"/>
          <p:cNvSpPr/>
          <p:nvPr/>
        </p:nvSpPr>
        <p:spPr>
          <a:xfrm>
            <a:off x="0" y="0"/>
            <a:ext cx="608076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descr="3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643495" y="3693160"/>
            <a:ext cx="4215130" cy="1892300"/>
          </a:xfrm>
          <a:custGeom>
            <a:avLst/>
            <a:gdLst/>
            <a:ahLst/>
            <a:cxnLst>
              <a:cxn ang="3">
                <a:pos x="hc" y="t"/>
              </a:cxn>
              <a:cxn ang="cd2">
                <a:pos x="l" y="vc"/>
              </a:cxn>
              <a:cxn ang="cd4">
                <a:pos x="hc" y="b"/>
              </a:cxn>
              <a:cxn ang="0">
                <a:pos x="r" y="vc"/>
              </a:cxn>
            </a:cxnLst>
            <a:rect l="l" t="t" r="r" b="b"/>
            <a:pathLst>
              <a:path w="6638" h="2980">
                <a:moveTo>
                  <a:pt x="0" y="0"/>
                </a:moveTo>
                <a:lnTo>
                  <a:pt x="6638" y="0"/>
                </a:lnTo>
                <a:lnTo>
                  <a:pt x="6638" y="2980"/>
                </a:lnTo>
                <a:lnTo>
                  <a:pt x="0" y="2980"/>
                </a:lnTo>
                <a:lnTo>
                  <a:pt x="0" y="0"/>
                </a:lnTo>
                <a:close/>
              </a:path>
            </a:pathLst>
          </a:custGeom>
        </p:spPr>
      </p:pic>
      <p:pic>
        <p:nvPicPr>
          <p:cNvPr id="44" name="图片 43" descr="3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643495" y="1346835"/>
            <a:ext cx="4215130" cy="1892300"/>
          </a:xfrm>
          <a:custGeom>
            <a:avLst/>
            <a:gdLst/>
            <a:ahLst/>
            <a:cxnLst>
              <a:cxn ang="3">
                <a:pos x="hc" y="t"/>
              </a:cxn>
              <a:cxn ang="cd2">
                <a:pos x="l" y="vc"/>
              </a:cxn>
              <a:cxn ang="cd4">
                <a:pos x="hc" y="b"/>
              </a:cxn>
              <a:cxn ang="0">
                <a:pos x="r" y="vc"/>
              </a:cxn>
            </a:cxnLst>
            <a:rect l="l" t="t" r="r" b="b"/>
            <a:pathLst>
              <a:path w="6638" h="2980">
                <a:moveTo>
                  <a:pt x="0" y="0"/>
                </a:moveTo>
                <a:lnTo>
                  <a:pt x="6638" y="0"/>
                </a:lnTo>
                <a:lnTo>
                  <a:pt x="6638" y="2980"/>
                </a:lnTo>
                <a:lnTo>
                  <a:pt x="0" y="2980"/>
                </a:lnTo>
                <a:lnTo>
                  <a:pt x="0" y="0"/>
                </a:lnTo>
                <a:close/>
              </a:path>
            </a:pathLst>
          </a:custGeom>
        </p:spPr>
      </p:pic>
      <p:pic>
        <p:nvPicPr>
          <p:cNvPr id="30" name="图片 29" descr="3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643495" y="1346200"/>
            <a:ext cx="4215130" cy="1894205"/>
          </a:xfrm>
          <a:custGeom>
            <a:avLst/>
            <a:gdLst/>
            <a:ahLst/>
            <a:cxnLst>
              <a:cxn ang="3">
                <a:pos x="hc" y="t"/>
              </a:cxn>
              <a:cxn ang="cd2">
                <a:pos x="l" y="vc"/>
              </a:cxn>
              <a:cxn ang="cd4">
                <a:pos x="hc" y="b"/>
              </a:cxn>
              <a:cxn ang="0">
                <a:pos x="r" y="vc"/>
              </a:cxn>
            </a:cxnLst>
            <a:rect l="l" t="t" r="r" b="b"/>
            <a:pathLst>
              <a:path w="6638" h="3487">
                <a:moveTo>
                  <a:pt x="0" y="0"/>
                </a:moveTo>
                <a:lnTo>
                  <a:pt x="6638" y="0"/>
                </a:lnTo>
                <a:lnTo>
                  <a:pt x="6638" y="3487"/>
                </a:lnTo>
                <a:lnTo>
                  <a:pt x="0" y="3487"/>
                </a:lnTo>
                <a:lnTo>
                  <a:pt x="0" y="0"/>
                </a:lnTo>
                <a:close/>
              </a:path>
            </a:pathLst>
          </a:custGeom>
        </p:spPr>
      </p:pic>
      <p:pic>
        <p:nvPicPr>
          <p:cNvPr id="29" name="图片 28" descr="40"/>
          <p:cNvPicPr>
            <a:picLocks noChangeAspect="1"/>
          </p:cNvPicPr>
          <p:nvPr/>
        </p:nvPicPr>
        <p:blipFill>
          <a:blip r:embed="rId7" cstate="email">
            <a:lum bright="12000"/>
            <a:extLst>
              <a:ext uri="{28A0092B-C50C-407E-A947-70E740481C1C}">
                <a14:useLocalDpi xmlns:a14="http://schemas.microsoft.com/office/drawing/2010/main"/>
              </a:ext>
            </a:extLst>
          </a:blip>
          <a:srcRect/>
          <a:stretch>
            <a:fillRect/>
          </a:stretch>
        </p:blipFill>
        <p:spPr>
          <a:xfrm>
            <a:off x="440055" y="1346200"/>
            <a:ext cx="6835140" cy="4246880"/>
          </a:xfrm>
          <a:custGeom>
            <a:avLst/>
            <a:gdLst/>
            <a:ahLst/>
            <a:cxnLst>
              <a:cxn ang="3">
                <a:pos x="hc" y="t"/>
              </a:cxn>
              <a:cxn ang="cd2">
                <a:pos x="l" y="vc"/>
              </a:cxn>
              <a:cxn ang="cd4">
                <a:pos x="hc" y="b"/>
              </a:cxn>
              <a:cxn ang="0">
                <a:pos x="r" y="vc"/>
              </a:cxn>
            </a:cxnLst>
            <a:rect l="l" t="t" r="r" b="b"/>
            <a:pathLst>
              <a:path w="10764" h="6688">
                <a:moveTo>
                  <a:pt x="0" y="0"/>
                </a:moveTo>
                <a:lnTo>
                  <a:pt x="10764" y="0"/>
                </a:lnTo>
                <a:lnTo>
                  <a:pt x="10764" y="6688"/>
                </a:lnTo>
                <a:lnTo>
                  <a:pt x="0" y="6688"/>
                </a:lnTo>
                <a:lnTo>
                  <a:pt x="0" y="0"/>
                </a:lnTo>
                <a:close/>
              </a:path>
            </a:pathLst>
          </a:custGeom>
          <a:ln w="25400">
            <a:solidFill>
              <a:schemeClr val="bg1"/>
            </a:solidFill>
          </a:ln>
        </p:spPr>
      </p:pic>
      <p:pic>
        <p:nvPicPr>
          <p:cNvPr id="9" name="图片 8" descr="53_画板 1_画板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6" name="文本框 5"/>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bg1"/>
                </a:solidFill>
                <a:latin typeface="微软雅黑" panose="020B0503020204020204" pitchFamily="34" charset="-122"/>
                <a:ea typeface="微软雅黑" panose="020B0503020204020204" pitchFamily="34" charset="-122"/>
                <a:sym typeface="+mn-ea"/>
              </a:rPr>
              <a:t>—</a:t>
            </a:r>
            <a:r>
              <a:rPr lang="zh-CN" altLang="en-US" sz="2000" dirty="0">
                <a:solidFill>
                  <a:schemeClr val="bg1"/>
                </a:solidFill>
                <a:latin typeface="微软雅黑" panose="020B0503020204020204" pitchFamily="34" charset="-122"/>
                <a:ea typeface="微软雅黑" panose="020B0503020204020204" pitchFamily="34" charset="-122"/>
                <a:sym typeface="+mn-ea"/>
              </a:rPr>
              <a:t>工商业屋顶</a:t>
            </a:r>
          </a:p>
        </p:txBody>
      </p:sp>
      <p:sp>
        <p:nvSpPr>
          <p:cNvPr id="11" name="文本框 10"/>
          <p:cNvSpPr txBox="1"/>
          <p:nvPr/>
        </p:nvSpPr>
        <p:spPr>
          <a:xfrm>
            <a:off x="337820" y="6384290"/>
            <a:ext cx="1376045" cy="215265"/>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2" name="直接连接符 1"/>
          <p:cNvCxnSpPr/>
          <p:nvPr/>
        </p:nvCxnSpPr>
        <p:spPr>
          <a:xfrm>
            <a:off x="6080125" y="6312535"/>
            <a:ext cx="57689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047605" y="6384290"/>
            <a:ext cx="1801495" cy="215265"/>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nvGrpSpPr>
          <p:cNvPr id="10" name="组合 9"/>
          <p:cNvGrpSpPr/>
          <p:nvPr/>
        </p:nvGrpSpPr>
        <p:grpSpPr>
          <a:xfrm>
            <a:off x="623570" y="4963160"/>
            <a:ext cx="2225675" cy="494030"/>
            <a:chOff x="704" y="6369"/>
            <a:chExt cx="3505" cy="778"/>
          </a:xfrm>
        </p:grpSpPr>
        <p:sp>
          <p:nvSpPr>
            <p:cNvPr id="12" name="矩形 11"/>
            <p:cNvSpPr/>
            <p:nvPr/>
          </p:nvSpPr>
          <p:spPr>
            <a:xfrm>
              <a:off x="704" y="6369"/>
              <a:ext cx="3504"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31" y="6471"/>
              <a:ext cx="1487"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4MW</a:t>
              </a:r>
            </a:p>
          </p:txBody>
        </p:sp>
        <p:sp>
          <p:nvSpPr>
            <p:cNvPr id="13" name="iconfont-1179-866491"/>
            <p:cNvSpPr/>
            <p:nvPr/>
          </p:nvSpPr>
          <p:spPr>
            <a:xfrm>
              <a:off x="2421"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nvSpPr>
          <p:spPr>
            <a:xfrm>
              <a:off x="2682" y="6560"/>
              <a:ext cx="1527"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山东</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烟台</a:t>
              </a:r>
            </a:p>
          </p:txBody>
        </p:sp>
      </p:grpSp>
      <p:grpSp>
        <p:nvGrpSpPr>
          <p:cNvPr id="15" name="组合 14"/>
          <p:cNvGrpSpPr/>
          <p:nvPr/>
        </p:nvGrpSpPr>
        <p:grpSpPr>
          <a:xfrm>
            <a:off x="7764145" y="2641600"/>
            <a:ext cx="2444750" cy="494030"/>
            <a:chOff x="704" y="6369"/>
            <a:chExt cx="3850" cy="778"/>
          </a:xfrm>
        </p:grpSpPr>
        <p:sp>
          <p:nvSpPr>
            <p:cNvPr id="16" name="矩形 15"/>
            <p:cNvSpPr/>
            <p:nvPr/>
          </p:nvSpPr>
          <p:spPr>
            <a:xfrm>
              <a:off x="704" y="6369"/>
              <a:ext cx="3791"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31" y="6471"/>
              <a:ext cx="1852"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100kW</a:t>
              </a:r>
            </a:p>
          </p:txBody>
        </p:sp>
        <p:sp>
          <p:nvSpPr>
            <p:cNvPr id="22" name="iconfont-1179-866491"/>
            <p:cNvSpPr/>
            <p:nvPr/>
          </p:nvSpPr>
          <p:spPr>
            <a:xfrm>
              <a:off x="2766"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p:cNvSpPr txBox="1"/>
            <p:nvPr/>
          </p:nvSpPr>
          <p:spPr>
            <a:xfrm>
              <a:off x="3027" y="6560"/>
              <a:ext cx="1527"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山东</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烟台</a:t>
              </a:r>
            </a:p>
          </p:txBody>
        </p:sp>
      </p:grpSp>
      <p:grpSp>
        <p:nvGrpSpPr>
          <p:cNvPr id="26" name="组合 25"/>
          <p:cNvGrpSpPr/>
          <p:nvPr/>
        </p:nvGrpSpPr>
        <p:grpSpPr>
          <a:xfrm>
            <a:off x="9257665" y="4909185"/>
            <a:ext cx="2444750" cy="494030"/>
            <a:chOff x="704" y="6369"/>
            <a:chExt cx="3850" cy="778"/>
          </a:xfrm>
        </p:grpSpPr>
        <p:sp>
          <p:nvSpPr>
            <p:cNvPr id="28" name="矩形 27"/>
            <p:cNvSpPr/>
            <p:nvPr/>
          </p:nvSpPr>
          <p:spPr>
            <a:xfrm>
              <a:off x="704" y="6369"/>
              <a:ext cx="3791"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831" y="6471"/>
              <a:ext cx="1852"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600kW</a:t>
              </a:r>
            </a:p>
          </p:txBody>
        </p:sp>
        <p:sp>
          <p:nvSpPr>
            <p:cNvPr id="38" name="iconfont-1179-866491"/>
            <p:cNvSpPr/>
            <p:nvPr/>
          </p:nvSpPr>
          <p:spPr>
            <a:xfrm>
              <a:off x="2766"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文本框 38"/>
            <p:cNvSpPr txBox="1"/>
            <p:nvPr/>
          </p:nvSpPr>
          <p:spPr>
            <a:xfrm>
              <a:off x="3027" y="6560"/>
              <a:ext cx="1527"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山东</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滨州</a:t>
              </a:r>
            </a:p>
          </p:txBody>
        </p:sp>
      </p:grpSp>
      <p:cxnSp>
        <p:nvCxnSpPr>
          <p:cNvPr id="8" name="直接连接符 7"/>
          <p:cNvCxnSpPr/>
          <p:nvPr/>
        </p:nvCxnSpPr>
        <p:spPr>
          <a:xfrm>
            <a:off x="337820" y="6312535"/>
            <a:ext cx="57423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3810" y="1753870"/>
            <a:ext cx="12192000" cy="3430905"/>
          </a:xfrm>
          <a:prstGeom prst="rect">
            <a:avLst/>
          </a:prstGeom>
        </p:spPr>
      </p:pic>
      <p:sp>
        <p:nvSpPr>
          <p:cNvPr id="12" name="矩形 11"/>
          <p:cNvSpPr/>
          <p:nvPr/>
        </p:nvSpPr>
        <p:spPr>
          <a:xfrm>
            <a:off x="0" y="1753870"/>
            <a:ext cx="12191365" cy="34417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descr="立陶宛1MW"/>
          <p:cNvPicPr>
            <a:picLocks noChangeAspect="1"/>
          </p:cNvPicPr>
          <p:nvPr/>
        </p:nvPicPr>
        <p:blipFill>
          <a:blip r:embed="rId4" cstate="email">
            <a:lum bright="6000"/>
            <a:extLst>
              <a:ext uri="{28A0092B-C50C-407E-A947-70E740481C1C}">
                <a14:useLocalDpi xmlns:a14="http://schemas.microsoft.com/office/drawing/2010/main"/>
              </a:ext>
            </a:extLst>
          </a:blip>
          <a:srcRect/>
          <a:stretch>
            <a:fillRect/>
          </a:stretch>
        </p:blipFill>
        <p:spPr>
          <a:xfrm>
            <a:off x="6433185" y="3778885"/>
            <a:ext cx="4698365" cy="2085975"/>
          </a:xfrm>
          <a:custGeom>
            <a:avLst/>
            <a:gdLst/>
            <a:ahLst/>
            <a:cxnLst>
              <a:cxn ang="3">
                <a:pos x="hc" y="t"/>
              </a:cxn>
              <a:cxn ang="cd2">
                <a:pos x="l" y="vc"/>
              </a:cxn>
              <a:cxn ang="cd4">
                <a:pos x="hc" y="b"/>
              </a:cxn>
              <a:cxn ang="0">
                <a:pos x="r" y="vc"/>
              </a:cxn>
            </a:cxnLst>
            <a:rect l="l" t="t" r="r" b="b"/>
            <a:pathLst>
              <a:path w="6600" h="3285">
                <a:moveTo>
                  <a:pt x="0" y="0"/>
                </a:moveTo>
                <a:lnTo>
                  <a:pt x="6600" y="0"/>
                </a:lnTo>
                <a:lnTo>
                  <a:pt x="6600" y="3285"/>
                </a:lnTo>
                <a:lnTo>
                  <a:pt x="0" y="3285"/>
                </a:lnTo>
                <a:lnTo>
                  <a:pt x="0" y="0"/>
                </a:lnTo>
                <a:close/>
              </a:path>
            </a:pathLst>
          </a:custGeom>
          <a:ln w="25400">
            <a:solidFill>
              <a:schemeClr val="bg1"/>
            </a:solidFill>
          </a:ln>
        </p:spPr>
      </p:pic>
      <p:pic>
        <p:nvPicPr>
          <p:cNvPr id="26" name="图片 25" descr="荷兰1.07MW"/>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52755" y="3778885"/>
            <a:ext cx="4686935" cy="2085975"/>
          </a:xfrm>
          <a:custGeom>
            <a:avLst/>
            <a:gdLst/>
            <a:ahLst/>
            <a:cxnLst>
              <a:cxn ang="3">
                <a:pos x="hc" y="t"/>
              </a:cxn>
              <a:cxn ang="cd2">
                <a:pos x="l" y="vc"/>
              </a:cxn>
              <a:cxn ang="cd4">
                <a:pos x="hc" y="b"/>
              </a:cxn>
              <a:cxn ang="0">
                <a:pos x="r" y="vc"/>
              </a:cxn>
            </a:cxnLst>
            <a:rect l="l" t="t" r="r" b="b"/>
            <a:pathLst>
              <a:path w="6600" h="3285">
                <a:moveTo>
                  <a:pt x="0" y="0"/>
                </a:moveTo>
                <a:lnTo>
                  <a:pt x="6600" y="0"/>
                </a:lnTo>
                <a:lnTo>
                  <a:pt x="6600" y="3285"/>
                </a:lnTo>
                <a:lnTo>
                  <a:pt x="0" y="3285"/>
                </a:lnTo>
                <a:lnTo>
                  <a:pt x="0" y="0"/>
                </a:lnTo>
                <a:close/>
              </a:path>
            </a:pathLst>
          </a:custGeom>
          <a:ln w="25400">
            <a:solidFill>
              <a:schemeClr val="bg1"/>
            </a:solidFill>
          </a:ln>
        </p:spPr>
      </p:pic>
      <p:pic>
        <p:nvPicPr>
          <p:cNvPr id="9" name="图片 8" descr="53_画板 1_画板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6" name="文本框 5"/>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工商业屋顶</a:t>
            </a:r>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2" name="直接连接符 1"/>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pic>
        <p:nvPicPr>
          <p:cNvPr id="5" name="图片 4" descr="荷兰1.03MW"/>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2755" y="1014095"/>
            <a:ext cx="8641080" cy="2450465"/>
          </a:xfrm>
          <a:custGeom>
            <a:avLst/>
            <a:gdLst/>
            <a:ahLst/>
            <a:cxnLst>
              <a:cxn ang="3">
                <a:pos x="hc" y="t"/>
              </a:cxn>
              <a:cxn ang="cd2">
                <a:pos x="l" y="vc"/>
              </a:cxn>
              <a:cxn ang="cd4">
                <a:pos x="hc" y="b"/>
              </a:cxn>
              <a:cxn ang="0">
                <a:pos x="r" y="vc"/>
              </a:cxn>
            </a:cxnLst>
            <a:rect l="l" t="t" r="r" b="b"/>
            <a:pathLst>
              <a:path w="13608" h="3859">
                <a:moveTo>
                  <a:pt x="0" y="0"/>
                </a:moveTo>
                <a:lnTo>
                  <a:pt x="13608" y="0"/>
                </a:lnTo>
                <a:lnTo>
                  <a:pt x="13608" y="3859"/>
                </a:lnTo>
                <a:lnTo>
                  <a:pt x="0" y="3859"/>
                </a:lnTo>
                <a:lnTo>
                  <a:pt x="0" y="0"/>
                </a:lnTo>
                <a:close/>
              </a:path>
            </a:pathLst>
          </a:custGeom>
          <a:ln w="25400">
            <a:solidFill>
              <a:schemeClr val="bg1"/>
            </a:solidFill>
          </a:ln>
        </p:spPr>
      </p:pic>
      <p:grpSp>
        <p:nvGrpSpPr>
          <p:cNvPr id="15" name="组合 14"/>
          <p:cNvGrpSpPr/>
          <p:nvPr/>
        </p:nvGrpSpPr>
        <p:grpSpPr>
          <a:xfrm>
            <a:off x="6649085" y="2837180"/>
            <a:ext cx="2444750" cy="494030"/>
            <a:chOff x="704" y="6369"/>
            <a:chExt cx="3850" cy="778"/>
          </a:xfrm>
        </p:grpSpPr>
        <p:sp>
          <p:nvSpPr>
            <p:cNvPr id="16" name="矩形 15"/>
            <p:cNvSpPr/>
            <p:nvPr/>
          </p:nvSpPr>
          <p:spPr>
            <a:xfrm>
              <a:off x="704" y="6369"/>
              <a:ext cx="3655"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1.03MW</a:t>
              </a:r>
            </a:p>
          </p:txBody>
        </p:sp>
        <p:sp>
          <p:nvSpPr>
            <p:cNvPr id="22" name="iconfont-1179-866491"/>
            <p:cNvSpPr/>
            <p:nvPr/>
          </p:nvSpPr>
          <p:spPr>
            <a:xfrm>
              <a:off x="3198"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p:cNvSpPr txBox="1"/>
            <p:nvPr/>
          </p:nvSpPr>
          <p:spPr>
            <a:xfrm>
              <a:off x="3459" y="6560"/>
              <a:ext cx="1095" cy="483"/>
            </a:xfrm>
            <a:prstGeom prst="rect">
              <a:avLst/>
            </a:prstGeom>
            <a:noFill/>
          </p:spPr>
          <p:txBody>
            <a:bodyPr wrap="square" rtlCol="0" anchor="t">
              <a:spAutoFit/>
            </a:bodyPr>
            <a:lstStyle/>
            <a:p>
              <a:pPr algn="l">
                <a:lnSpc>
                  <a:spcPct val="100000"/>
                </a:lnSpc>
              </a:pPr>
              <a:r>
                <a:rPr lang="zh-CN" sz="1400">
                  <a:solidFill>
                    <a:schemeClr val="bg1"/>
                  </a:solidFill>
                  <a:latin typeface="微软雅黑" panose="020B0503020204020204" pitchFamily="34" charset="-122"/>
                  <a:ea typeface="微软雅黑" panose="020B0503020204020204" pitchFamily="34" charset="-122"/>
                  <a:sym typeface="+mn-ea"/>
                </a:rPr>
                <a:t>荷兰</a:t>
              </a:r>
            </a:p>
          </p:txBody>
        </p:sp>
      </p:grpSp>
      <p:grpSp>
        <p:nvGrpSpPr>
          <p:cNvPr id="20" name="组合 19"/>
          <p:cNvGrpSpPr/>
          <p:nvPr/>
        </p:nvGrpSpPr>
        <p:grpSpPr>
          <a:xfrm>
            <a:off x="603885" y="5195570"/>
            <a:ext cx="2444750" cy="494030"/>
            <a:chOff x="704" y="6369"/>
            <a:chExt cx="3850" cy="778"/>
          </a:xfrm>
        </p:grpSpPr>
        <p:sp>
          <p:nvSpPr>
            <p:cNvPr id="23" name="矩形 22"/>
            <p:cNvSpPr/>
            <p:nvPr/>
          </p:nvSpPr>
          <p:spPr>
            <a:xfrm>
              <a:off x="704" y="6369"/>
              <a:ext cx="3655"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1.07MW</a:t>
              </a:r>
            </a:p>
          </p:txBody>
        </p:sp>
        <p:sp>
          <p:nvSpPr>
            <p:cNvPr id="29" name="iconfont-1179-866491"/>
            <p:cNvSpPr/>
            <p:nvPr/>
          </p:nvSpPr>
          <p:spPr>
            <a:xfrm>
              <a:off x="3198"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p:cNvSpPr txBox="1"/>
            <p:nvPr/>
          </p:nvSpPr>
          <p:spPr>
            <a:xfrm>
              <a:off x="3459" y="6560"/>
              <a:ext cx="1095" cy="483"/>
            </a:xfrm>
            <a:prstGeom prst="rect">
              <a:avLst/>
            </a:prstGeom>
            <a:noFill/>
          </p:spPr>
          <p:txBody>
            <a:bodyPr wrap="square" rtlCol="0" anchor="t">
              <a:spAutoFit/>
            </a:bodyPr>
            <a:lstStyle/>
            <a:p>
              <a:pPr algn="l">
                <a:lnSpc>
                  <a:spcPct val="100000"/>
                </a:lnSpc>
              </a:pPr>
              <a:r>
                <a:rPr lang="zh-CN" sz="1400">
                  <a:solidFill>
                    <a:schemeClr val="bg1"/>
                  </a:solidFill>
                  <a:latin typeface="微软雅黑" panose="020B0503020204020204" pitchFamily="34" charset="-122"/>
                  <a:ea typeface="微软雅黑" panose="020B0503020204020204" pitchFamily="34" charset="-122"/>
                  <a:sym typeface="+mn-ea"/>
                </a:rPr>
                <a:t>荷兰</a:t>
              </a:r>
            </a:p>
          </p:txBody>
        </p:sp>
      </p:grpSp>
      <p:grpSp>
        <p:nvGrpSpPr>
          <p:cNvPr id="31" name="组合 30"/>
          <p:cNvGrpSpPr/>
          <p:nvPr/>
        </p:nvGrpSpPr>
        <p:grpSpPr>
          <a:xfrm>
            <a:off x="8833485" y="5195570"/>
            <a:ext cx="2080895" cy="494030"/>
            <a:chOff x="704" y="6369"/>
            <a:chExt cx="3277" cy="778"/>
          </a:xfrm>
        </p:grpSpPr>
        <p:sp>
          <p:nvSpPr>
            <p:cNvPr id="32" name="矩形 31"/>
            <p:cNvSpPr/>
            <p:nvPr/>
          </p:nvSpPr>
          <p:spPr>
            <a:xfrm>
              <a:off x="704" y="6369"/>
              <a:ext cx="3277"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1MW</a:t>
              </a:r>
            </a:p>
          </p:txBody>
        </p:sp>
        <p:sp>
          <p:nvSpPr>
            <p:cNvPr id="34" name="iconfont-1179-866491"/>
            <p:cNvSpPr/>
            <p:nvPr/>
          </p:nvSpPr>
          <p:spPr>
            <a:xfrm>
              <a:off x="2542" y="6635"/>
              <a:ext cx="208"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文本框 34"/>
            <p:cNvSpPr txBox="1"/>
            <p:nvPr/>
          </p:nvSpPr>
          <p:spPr>
            <a:xfrm>
              <a:off x="2803" y="6560"/>
              <a:ext cx="1177" cy="483"/>
            </a:xfrm>
            <a:prstGeom prst="rect">
              <a:avLst/>
            </a:prstGeom>
            <a:noFill/>
          </p:spPr>
          <p:txBody>
            <a:bodyPr wrap="square" rtlCol="0" anchor="t">
              <a:spAutoFit/>
            </a:bodyPr>
            <a:lstStyle/>
            <a:p>
              <a:pPr algn="l">
                <a:lnSpc>
                  <a:spcPct val="100000"/>
                </a:lnSpc>
              </a:pPr>
              <a:r>
                <a:rPr lang="zh-CN" altLang="en-US" sz="1400">
                  <a:solidFill>
                    <a:schemeClr val="bg1"/>
                  </a:solidFill>
                  <a:latin typeface="微软雅黑" panose="020B0503020204020204" pitchFamily="34" charset="-122"/>
                  <a:ea typeface="微软雅黑" panose="020B0503020204020204" pitchFamily="34" charset="-122"/>
                  <a:sym typeface="+mn-ea"/>
                </a:rPr>
                <a:t>立陶宛</a:t>
              </a:r>
            </a:p>
          </p:txBody>
        </p:sp>
      </p:grpSp>
    </p:spTree>
    <p:custDataLst>
      <p:tags r:id="rId1"/>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descr="微信图片_20210812090804"/>
          <p:cNvPicPr>
            <a:picLocks noChangeAspect="1"/>
          </p:cNvPicPr>
          <p:nvPr/>
        </p:nvPicPr>
        <p:blipFill>
          <a:blip r:embed="rId3" cstate="email">
            <a:lum bright="12000"/>
            <a:extLst>
              <a:ext uri="{28A0092B-C50C-407E-A947-70E740481C1C}">
                <a14:useLocalDpi xmlns:a14="http://schemas.microsoft.com/office/drawing/2010/main"/>
              </a:ext>
            </a:extLst>
          </a:blip>
          <a:srcRect/>
          <a:stretch>
            <a:fillRect/>
          </a:stretch>
        </p:blipFill>
        <p:spPr>
          <a:xfrm>
            <a:off x="7818120" y="3911600"/>
            <a:ext cx="3271520" cy="2031365"/>
          </a:xfrm>
          <a:custGeom>
            <a:avLst/>
            <a:gdLst/>
            <a:ahLst/>
            <a:cxnLst>
              <a:cxn ang="3">
                <a:pos x="hc" y="t"/>
              </a:cxn>
              <a:cxn ang="cd2">
                <a:pos x="l" y="vc"/>
              </a:cxn>
              <a:cxn ang="cd4">
                <a:pos x="hc" y="b"/>
              </a:cxn>
              <a:cxn ang="0">
                <a:pos x="r" y="vc"/>
              </a:cxn>
            </a:cxnLst>
            <a:rect l="l" t="t" r="r" b="b"/>
            <a:pathLst>
              <a:path w="5152" h="3199">
                <a:moveTo>
                  <a:pt x="0" y="0"/>
                </a:moveTo>
                <a:lnTo>
                  <a:pt x="5152" y="0"/>
                </a:lnTo>
                <a:lnTo>
                  <a:pt x="5152" y="3199"/>
                </a:lnTo>
                <a:lnTo>
                  <a:pt x="0" y="3199"/>
                </a:lnTo>
                <a:lnTo>
                  <a:pt x="0" y="0"/>
                </a:lnTo>
                <a:close/>
              </a:path>
            </a:pathLst>
          </a:custGeom>
        </p:spPr>
      </p:pic>
      <p:pic>
        <p:nvPicPr>
          <p:cNvPr id="23" name="图片 22" descr="微信图片_20210812090808"/>
          <p:cNvPicPr>
            <a:picLocks noChangeAspect="1"/>
          </p:cNvPicPr>
          <p:nvPr/>
        </p:nvPicPr>
        <p:blipFill>
          <a:blip r:embed="rId4" cstate="email">
            <a:lum bright="6000"/>
            <a:extLst>
              <a:ext uri="{28A0092B-C50C-407E-A947-70E740481C1C}">
                <a14:useLocalDpi xmlns:a14="http://schemas.microsoft.com/office/drawing/2010/main"/>
              </a:ext>
            </a:extLst>
          </a:blip>
          <a:srcRect/>
          <a:stretch>
            <a:fillRect/>
          </a:stretch>
        </p:blipFill>
        <p:spPr>
          <a:xfrm>
            <a:off x="6341110" y="1146175"/>
            <a:ext cx="4721860" cy="2458720"/>
          </a:xfrm>
          <a:custGeom>
            <a:avLst/>
            <a:gdLst/>
            <a:ahLst/>
            <a:cxnLst>
              <a:cxn ang="3">
                <a:pos x="hc" y="t"/>
              </a:cxn>
              <a:cxn ang="cd2">
                <a:pos x="l" y="vc"/>
              </a:cxn>
              <a:cxn ang="cd4">
                <a:pos x="hc" y="b"/>
              </a:cxn>
              <a:cxn ang="0">
                <a:pos x="r" y="vc"/>
              </a:cxn>
            </a:cxnLst>
            <a:rect l="l" t="t" r="r" b="b"/>
            <a:pathLst>
              <a:path w="7436" h="3872">
                <a:moveTo>
                  <a:pt x="0" y="0"/>
                </a:moveTo>
                <a:lnTo>
                  <a:pt x="7436" y="0"/>
                </a:lnTo>
                <a:lnTo>
                  <a:pt x="7436" y="3872"/>
                </a:lnTo>
                <a:lnTo>
                  <a:pt x="0" y="3872"/>
                </a:lnTo>
                <a:lnTo>
                  <a:pt x="0" y="0"/>
                </a:lnTo>
                <a:close/>
              </a:path>
            </a:pathLst>
          </a:custGeom>
          <a:ln w="25400">
            <a:noFill/>
          </a:ln>
        </p:spPr>
      </p:pic>
      <p:pic>
        <p:nvPicPr>
          <p:cNvPr id="21" name="图片 20" descr="IMGP0124"/>
          <p:cNvPicPr>
            <a:picLocks noChangeAspect="1"/>
          </p:cNvPicPr>
          <p:nvPr/>
        </p:nvPicPr>
        <p:blipFill>
          <a:blip r:embed="rId5" cstate="email">
            <a:lum bright="12000"/>
            <a:extLst>
              <a:ext uri="{28A0092B-C50C-407E-A947-70E740481C1C}">
                <a14:useLocalDpi xmlns:a14="http://schemas.microsoft.com/office/drawing/2010/main"/>
              </a:ext>
            </a:extLst>
          </a:blip>
          <a:srcRect/>
          <a:stretch>
            <a:fillRect/>
          </a:stretch>
        </p:blipFill>
        <p:spPr>
          <a:xfrm>
            <a:off x="4120515" y="3900170"/>
            <a:ext cx="3277870" cy="2044065"/>
          </a:xfrm>
          <a:custGeom>
            <a:avLst/>
            <a:gdLst/>
            <a:ahLst/>
            <a:cxnLst>
              <a:cxn ang="3">
                <a:pos x="hc" y="t"/>
              </a:cxn>
              <a:cxn ang="cd2">
                <a:pos x="l" y="vc"/>
              </a:cxn>
              <a:cxn ang="cd4">
                <a:pos x="hc" y="b"/>
              </a:cxn>
              <a:cxn ang="0">
                <a:pos x="r" y="vc"/>
              </a:cxn>
            </a:cxnLst>
            <a:rect l="l" t="t" r="r" b="b"/>
            <a:pathLst>
              <a:path w="5162" h="3219">
                <a:moveTo>
                  <a:pt x="0" y="0"/>
                </a:moveTo>
                <a:lnTo>
                  <a:pt x="5162" y="0"/>
                </a:lnTo>
                <a:lnTo>
                  <a:pt x="5162" y="3219"/>
                </a:lnTo>
                <a:lnTo>
                  <a:pt x="0" y="3219"/>
                </a:lnTo>
                <a:lnTo>
                  <a:pt x="0" y="0"/>
                </a:lnTo>
                <a:close/>
              </a:path>
            </a:pathLst>
          </a:custGeom>
          <a:ln w="25400">
            <a:noFill/>
          </a:ln>
        </p:spPr>
      </p:pic>
      <p:pic>
        <p:nvPicPr>
          <p:cNvPr id="9" name="图片 8" descr="53_画板 1_画板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6" name="文本框 5"/>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日本市场</a:t>
            </a:r>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2" name="直接连接符 1"/>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pic>
        <p:nvPicPr>
          <p:cNvPr id="4" name="图片 3" descr="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290" y="1062355"/>
            <a:ext cx="4383405" cy="4925695"/>
          </a:xfrm>
          <a:prstGeom prst="rect">
            <a:avLst/>
          </a:prstGeom>
        </p:spPr>
      </p:pic>
      <p:grpSp>
        <p:nvGrpSpPr>
          <p:cNvPr id="37" name="组合 36"/>
          <p:cNvGrpSpPr/>
          <p:nvPr/>
        </p:nvGrpSpPr>
        <p:grpSpPr>
          <a:xfrm>
            <a:off x="8445500" y="3009900"/>
            <a:ext cx="2518410" cy="494030"/>
            <a:chOff x="704" y="6369"/>
            <a:chExt cx="3966" cy="778"/>
          </a:xfrm>
        </p:grpSpPr>
        <p:sp>
          <p:nvSpPr>
            <p:cNvPr id="39" name="矩形 38"/>
            <p:cNvSpPr/>
            <p:nvPr/>
          </p:nvSpPr>
          <p:spPr>
            <a:xfrm>
              <a:off x="704" y="6369"/>
              <a:ext cx="3965"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9.9MW</a:t>
              </a:r>
            </a:p>
          </p:txBody>
        </p:sp>
        <p:sp>
          <p:nvSpPr>
            <p:cNvPr id="41" name="iconfont-1179-866491"/>
            <p:cNvSpPr/>
            <p:nvPr/>
          </p:nvSpPr>
          <p:spPr>
            <a:xfrm>
              <a:off x="2878"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文本框 41"/>
            <p:cNvSpPr txBox="1"/>
            <p:nvPr/>
          </p:nvSpPr>
          <p:spPr>
            <a:xfrm>
              <a:off x="3139" y="6560"/>
              <a:ext cx="1531" cy="483"/>
            </a:xfrm>
            <a:prstGeom prst="rect">
              <a:avLst/>
            </a:prstGeom>
            <a:noFill/>
          </p:spPr>
          <p:txBody>
            <a:bodyPr wrap="square" rtlCol="0" anchor="t">
              <a:spAutoFit/>
            </a:bodyPr>
            <a:lstStyle/>
            <a:p>
              <a:pPr algn="l">
                <a:lnSpc>
                  <a:spcPct val="100000"/>
                </a:lnSpc>
              </a:pPr>
              <a:r>
                <a:rPr lang="zh-CN" sz="1400">
                  <a:solidFill>
                    <a:schemeClr val="bg1"/>
                  </a:solidFill>
                  <a:latin typeface="微软雅黑" panose="020B0503020204020204" pitchFamily="34" charset="-122"/>
                  <a:ea typeface="微软雅黑" panose="020B0503020204020204" pitchFamily="34" charset="-122"/>
                  <a:sym typeface="+mn-ea"/>
                </a:rPr>
                <a:t>日本</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京都</a:t>
              </a:r>
            </a:p>
          </p:txBody>
        </p:sp>
      </p:grpSp>
      <p:grpSp>
        <p:nvGrpSpPr>
          <p:cNvPr id="46" name="组合 45"/>
          <p:cNvGrpSpPr/>
          <p:nvPr/>
        </p:nvGrpSpPr>
        <p:grpSpPr>
          <a:xfrm>
            <a:off x="7957820" y="5324475"/>
            <a:ext cx="2709545" cy="494030"/>
            <a:chOff x="704" y="6369"/>
            <a:chExt cx="4267" cy="778"/>
          </a:xfrm>
        </p:grpSpPr>
        <p:sp>
          <p:nvSpPr>
            <p:cNvPr id="47" name="矩形 46"/>
            <p:cNvSpPr/>
            <p:nvPr/>
          </p:nvSpPr>
          <p:spPr>
            <a:xfrm>
              <a:off x="704" y="6369"/>
              <a:ext cx="4265"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2.3MW</a:t>
              </a:r>
            </a:p>
          </p:txBody>
        </p:sp>
        <p:sp>
          <p:nvSpPr>
            <p:cNvPr id="49" name="iconfont-1179-866491"/>
            <p:cNvSpPr/>
            <p:nvPr/>
          </p:nvSpPr>
          <p:spPr>
            <a:xfrm>
              <a:off x="2878"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p:cNvSpPr txBox="1"/>
            <p:nvPr/>
          </p:nvSpPr>
          <p:spPr>
            <a:xfrm>
              <a:off x="3139" y="6560"/>
              <a:ext cx="1832" cy="483"/>
            </a:xfrm>
            <a:prstGeom prst="rect">
              <a:avLst/>
            </a:prstGeom>
            <a:noFill/>
          </p:spPr>
          <p:txBody>
            <a:bodyPr wrap="square" rtlCol="0" anchor="t">
              <a:spAutoFit/>
            </a:bodyPr>
            <a:lstStyle/>
            <a:p>
              <a:pPr algn="l">
                <a:lnSpc>
                  <a:spcPct val="100000"/>
                </a:lnSpc>
              </a:pPr>
              <a:r>
                <a:rPr lang="zh-CN" sz="1400">
                  <a:solidFill>
                    <a:schemeClr val="bg1"/>
                  </a:solidFill>
                  <a:latin typeface="微软雅黑" panose="020B0503020204020204" pitchFamily="34" charset="-122"/>
                  <a:ea typeface="微软雅黑" panose="020B0503020204020204" pitchFamily="34" charset="-122"/>
                  <a:sym typeface="+mn-ea"/>
                </a:rPr>
                <a:t>日本</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千叶县</a:t>
              </a:r>
            </a:p>
          </p:txBody>
        </p:sp>
      </p:grpSp>
      <p:grpSp>
        <p:nvGrpSpPr>
          <p:cNvPr id="51" name="组合 50"/>
          <p:cNvGrpSpPr/>
          <p:nvPr/>
        </p:nvGrpSpPr>
        <p:grpSpPr>
          <a:xfrm>
            <a:off x="4249420" y="5324475"/>
            <a:ext cx="2709545" cy="494030"/>
            <a:chOff x="704" y="6369"/>
            <a:chExt cx="4267" cy="778"/>
          </a:xfrm>
        </p:grpSpPr>
        <p:sp>
          <p:nvSpPr>
            <p:cNvPr id="52" name="矩形 51"/>
            <p:cNvSpPr/>
            <p:nvPr/>
          </p:nvSpPr>
          <p:spPr>
            <a:xfrm>
              <a:off x="704" y="6369"/>
              <a:ext cx="4265" cy="778"/>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831" y="6471"/>
              <a:ext cx="2069" cy="581"/>
            </a:xfrm>
            <a:prstGeom prst="rect">
              <a:avLst/>
            </a:prstGeom>
            <a:noFill/>
          </p:spPr>
          <p:txBody>
            <a:bodyPr wrap="square" lIns="0" tIns="0" rIns="0" bIns="0" rtlCol="0" anchor="t">
              <a:spAutoFit/>
            </a:bodyPr>
            <a:lstStyle/>
            <a:p>
              <a:pPr algn="l">
                <a:lnSpc>
                  <a:spcPct val="100000"/>
                </a:lnSpc>
              </a:pPr>
              <a:r>
                <a:rPr lang="en-US" sz="2400" b="1">
                  <a:solidFill>
                    <a:schemeClr val="bg1"/>
                  </a:solidFill>
                  <a:latin typeface="微软雅黑" panose="020B0503020204020204" pitchFamily="34" charset="-122"/>
                  <a:ea typeface="微软雅黑" panose="020B0503020204020204" pitchFamily="34" charset="-122"/>
                </a:rPr>
                <a:t>2.2MW</a:t>
              </a:r>
            </a:p>
          </p:txBody>
        </p:sp>
        <p:sp>
          <p:nvSpPr>
            <p:cNvPr id="54" name="iconfont-1179-866491"/>
            <p:cNvSpPr/>
            <p:nvPr/>
          </p:nvSpPr>
          <p:spPr>
            <a:xfrm>
              <a:off x="2878" y="6635"/>
              <a:ext cx="261" cy="333"/>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文本框 54"/>
            <p:cNvSpPr txBox="1"/>
            <p:nvPr/>
          </p:nvSpPr>
          <p:spPr>
            <a:xfrm>
              <a:off x="3139" y="6560"/>
              <a:ext cx="1832" cy="483"/>
            </a:xfrm>
            <a:prstGeom prst="rect">
              <a:avLst/>
            </a:prstGeom>
            <a:noFill/>
          </p:spPr>
          <p:txBody>
            <a:bodyPr wrap="square" rtlCol="0" anchor="t">
              <a:spAutoFit/>
            </a:bodyPr>
            <a:lstStyle/>
            <a:p>
              <a:pPr algn="l">
                <a:lnSpc>
                  <a:spcPct val="100000"/>
                </a:lnSpc>
              </a:pPr>
              <a:r>
                <a:rPr lang="zh-CN" sz="1400">
                  <a:solidFill>
                    <a:schemeClr val="bg1"/>
                  </a:solidFill>
                  <a:latin typeface="微软雅黑" panose="020B0503020204020204" pitchFamily="34" charset="-122"/>
                  <a:ea typeface="微软雅黑" panose="020B0503020204020204" pitchFamily="34" charset="-122"/>
                  <a:sym typeface="+mn-ea"/>
                </a:rPr>
                <a:t>日本</a:t>
              </a:r>
              <a:r>
                <a:rPr lang="en-US" altLang="zh-CN" sz="1400">
                  <a:solidFill>
                    <a:schemeClr val="bg1"/>
                  </a:solidFill>
                  <a:latin typeface="微软雅黑" panose="020B0503020204020204" pitchFamily="34" charset="-122"/>
                  <a:ea typeface="微软雅黑" panose="020B0503020204020204" pitchFamily="34" charset="-122"/>
                  <a:sym typeface="+mn-ea"/>
                </a:rPr>
                <a:t>·</a:t>
              </a:r>
              <a:r>
                <a:rPr lang="zh-CN" altLang="en-US" sz="1400">
                  <a:solidFill>
                    <a:schemeClr val="bg1"/>
                  </a:solidFill>
                  <a:latin typeface="微软雅黑" panose="020B0503020204020204" pitchFamily="34" charset="-122"/>
                  <a:ea typeface="微软雅黑" panose="020B0503020204020204" pitchFamily="34" charset="-122"/>
                  <a:sym typeface="+mn-ea"/>
                </a:rPr>
                <a:t>大分县</a:t>
              </a:r>
            </a:p>
          </p:txBody>
        </p:sp>
      </p:grpSp>
      <p:sp>
        <p:nvSpPr>
          <p:cNvPr id="18" name="文本框 17"/>
          <p:cNvSpPr txBox="1"/>
          <p:nvPr/>
        </p:nvSpPr>
        <p:spPr>
          <a:xfrm>
            <a:off x="441325" y="1146175"/>
            <a:ext cx="2780665" cy="1384935"/>
          </a:xfrm>
          <a:prstGeom prst="rect">
            <a:avLst/>
          </a:prstGeom>
          <a:noFill/>
        </p:spPr>
        <p:txBody>
          <a:bodyPr wrap="square" lIns="0" tIns="0" rIns="0" bIns="0" rtlCol="0">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日本是全球起源早、发展快，产业成熟光伏市场，对产品品质和品牌都有着极高的要求，是典型的高端光伏市场。海泰新能深耕日本市场多年，卓越的产品品质深受日本市场青睐。</a:t>
            </a:r>
          </a:p>
        </p:txBody>
      </p:sp>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3810" y="1741805"/>
            <a:ext cx="12192000" cy="3430905"/>
          </a:xfrm>
          <a:prstGeom prst="rect">
            <a:avLst/>
          </a:prstGeom>
        </p:spPr>
      </p:pic>
      <p:sp>
        <p:nvSpPr>
          <p:cNvPr id="13" name="矩形 12"/>
          <p:cNvSpPr/>
          <p:nvPr/>
        </p:nvSpPr>
        <p:spPr>
          <a:xfrm>
            <a:off x="0" y="1741805"/>
            <a:ext cx="12191365" cy="34417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微信图片_20210806125253"/>
          <p:cNvPicPr>
            <a:picLocks noChangeAspect="1"/>
          </p:cNvPicPr>
          <p:nvPr/>
        </p:nvPicPr>
        <p:blipFill>
          <a:blip r:embed="rId4" cstate="email">
            <a:lum bright="12000"/>
            <a:extLst>
              <a:ext uri="{28A0092B-C50C-407E-A947-70E740481C1C}">
                <a14:useLocalDpi xmlns:a14="http://schemas.microsoft.com/office/drawing/2010/main"/>
              </a:ext>
            </a:extLst>
          </a:blip>
          <a:srcRect/>
          <a:stretch>
            <a:fillRect/>
          </a:stretch>
        </p:blipFill>
        <p:spPr>
          <a:xfrm>
            <a:off x="476250" y="1050290"/>
            <a:ext cx="8762365" cy="4837430"/>
          </a:xfrm>
          <a:custGeom>
            <a:avLst/>
            <a:gdLst/>
            <a:ahLst/>
            <a:cxnLst>
              <a:cxn ang="3">
                <a:pos x="hc" y="t"/>
              </a:cxn>
              <a:cxn ang="cd2">
                <a:pos x="l" y="vc"/>
              </a:cxn>
              <a:cxn ang="cd4">
                <a:pos x="hc" y="b"/>
              </a:cxn>
              <a:cxn ang="0">
                <a:pos x="r" y="vc"/>
              </a:cxn>
            </a:cxnLst>
            <a:rect l="l" t="t" r="r" b="b"/>
            <a:pathLst>
              <a:path w="13562" h="7618">
                <a:moveTo>
                  <a:pt x="0" y="0"/>
                </a:moveTo>
                <a:lnTo>
                  <a:pt x="13562" y="0"/>
                </a:lnTo>
                <a:lnTo>
                  <a:pt x="13562" y="7618"/>
                </a:lnTo>
                <a:lnTo>
                  <a:pt x="0" y="7618"/>
                </a:lnTo>
                <a:lnTo>
                  <a:pt x="0" y="0"/>
                </a:lnTo>
                <a:close/>
              </a:path>
            </a:pathLst>
          </a:custGeom>
          <a:ln w="25400">
            <a:solidFill>
              <a:schemeClr val="bg1"/>
            </a:solidFill>
          </a:ln>
        </p:spPr>
      </p:pic>
      <p:pic>
        <p:nvPicPr>
          <p:cNvPr id="9" name="图片 8" descr="53_画板 1_画板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3990" y="389890"/>
            <a:ext cx="1513205" cy="382905"/>
          </a:xfrm>
          <a:prstGeom prst="rect">
            <a:avLst/>
          </a:prstGeom>
        </p:spPr>
      </p:pic>
      <p:sp>
        <p:nvSpPr>
          <p:cNvPr id="6" name="文本框 5"/>
          <p:cNvSpPr txBox="1"/>
          <p:nvPr/>
        </p:nvSpPr>
        <p:spPr>
          <a:xfrm>
            <a:off x="317500" y="216535"/>
            <a:ext cx="3563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项目案例</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户用分布式</a:t>
            </a:r>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2" name="直接连接符 1"/>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sp>
        <p:nvSpPr>
          <p:cNvPr id="16" name="文本框 15"/>
          <p:cNvSpPr txBox="1"/>
          <p:nvPr/>
        </p:nvSpPr>
        <p:spPr>
          <a:xfrm>
            <a:off x="9608820" y="1901190"/>
            <a:ext cx="1722755" cy="430530"/>
          </a:xfrm>
          <a:prstGeom prst="rect">
            <a:avLst/>
          </a:prstGeom>
          <a:noFill/>
        </p:spPr>
        <p:txBody>
          <a:bodyPr wrap="square" lIns="0" tIns="0" rIns="0" bIns="0" rtlCol="0" anchor="t">
            <a:spAutoFit/>
          </a:bodyPr>
          <a:lstStyle/>
          <a:p>
            <a:pPr algn="l">
              <a:lnSpc>
                <a:spcPct val="100000"/>
              </a:lnSpc>
            </a:pPr>
            <a:r>
              <a:rPr lang="en-US" sz="2800" b="1">
                <a:solidFill>
                  <a:schemeClr val="bg1"/>
                </a:solidFill>
                <a:latin typeface="微软雅黑" panose="020B0503020204020204" pitchFamily="34" charset="-122"/>
                <a:ea typeface="微软雅黑" panose="020B0503020204020204" pitchFamily="34" charset="-122"/>
              </a:rPr>
              <a:t>2MW</a:t>
            </a:r>
          </a:p>
        </p:txBody>
      </p:sp>
      <p:sp>
        <p:nvSpPr>
          <p:cNvPr id="8" name="iconfont-1179-866491"/>
          <p:cNvSpPr/>
          <p:nvPr/>
        </p:nvSpPr>
        <p:spPr>
          <a:xfrm>
            <a:off x="9608820" y="2375535"/>
            <a:ext cx="195580" cy="249555"/>
          </a:xfrm>
          <a:custGeom>
            <a:avLst/>
            <a:gdLst>
              <a:gd name="T0" fmla="*/ 4271 w 8542"/>
              <a:gd name="T1" fmla="*/ 10878 h 10878"/>
              <a:gd name="T2" fmla="*/ 0 w 8542"/>
              <a:gd name="T3" fmla="*/ 9261 h 10878"/>
              <a:gd name="T4" fmla="*/ 2114 w 8542"/>
              <a:gd name="T5" fmla="*/ 7882 h 10878"/>
              <a:gd name="T6" fmla="*/ 2404 w 8542"/>
              <a:gd name="T7" fmla="*/ 8388 h 10878"/>
              <a:gd name="T8" fmla="*/ 685 w 8542"/>
              <a:gd name="T9" fmla="*/ 9261 h 10878"/>
              <a:gd name="T10" fmla="*/ 4271 w 8542"/>
              <a:gd name="T11" fmla="*/ 10195 h 10878"/>
              <a:gd name="T12" fmla="*/ 7857 w 8542"/>
              <a:gd name="T13" fmla="*/ 9261 h 10878"/>
              <a:gd name="T14" fmla="*/ 6138 w 8542"/>
              <a:gd name="T15" fmla="*/ 8388 h 10878"/>
              <a:gd name="T16" fmla="*/ 6428 w 8542"/>
              <a:gd name="T17" fmla="*/ 7882 h 10878"/>
              <a:gd name="T18" fmla="*/ 8542 w 8542"/>
              <a:gd name="T19" fmla="*/ 9261 h 10878"/>
              <a:gd name="T20" fmla="*/ 4271 w 8542"/>
              <a:gd name="T21" fmla="*/ 10878 h 10878"/>
              <a:gd name="T22" fmla="*/ 7111 w 8542"/>
              <a:gd name="T23" fmla="*/ 5935 h 10878"/>
              <a:gd name="T24" fmla="*/ 4653 w 8542"/>
              <a:gd name="T25" fmla="*/ 8788 h 10878"/>
              <a:gd name="T26" fmla="*/ 4329 w 8542"/>
              <a:gd name="T27" fmla="*/ 8992 h 10878"/>
              <a:gd name="T28" fmla="*/ 4033 w 8542"/>
              <a:gd name="T29" fmla="*/ 8788 h 10878"/>
              <a:gd name="T30" fmla="*/ 1328 w 8542"/>
              <a:gd name="T31" fmla="*/ 5817 h 10878"/>
              <a:gd name="T32" fmla="*/ 1172 w 8542"/>
              <a:gd name="T33" fmla="*/ 5591 h 10878"/>
              <a:gd name="T34" fmla="*/ 589 w 8542"/>
              <a:gd name="T35" fmla="*/ 3675 h 10878"/>
              <a:gd name="T36" fmla="*/ 4271 w 8542"/>
              <a:gd name="T37" fmla="*/ 0 h 10878"/>
              <a:gd name="T38" fmla="*/ 7953 w 8542"/>
              <a:gd name="T39" fmla="*/ 3675 h 10878"/>
              <a:gd name="T40" fmla="*/ 7364 w 8542"/>
              <a:gd name="T41" fmla="*/ 5662 h 10878"/>
              <a:gd name="T42" fmla="*/ 7111 w 8542"/>
              <a:gd name="T43" fmla="*/ 5935 h 10878"/>
              <a:gd name="T44" fmla="*/ 4271 w 8542"/>
              <a:gd name="T45" fmla="*/ 682 h 10878"/>
              <a:gd name="T46" fmla="*/ 1255 w 8542"/>
              <a:gd name="T47" fmla="*/ 3693 h 10878"/>
              <a:gd name="T48" fmla="*/ 1710 w 8542"/>
              <a:gd name="T49" fmla="*/ 5135 h 10878"/>
              <a:gd name="T50" fmla="*/ 2085 w 8542"/>
              <a:gd name="T51" fmla="*/ 5614 h 10878"/>
              <a:gd name="T52" fmla="*/ 4355 w 8542"/>
              <a:gd name="T53" fmla="*/ 8139 h 10878"/>
              <a:gd name="T54" fmla="*/ 6423 w 8542"/>
              <a:gd name="T55" fmla="*/ 5684 h 10878"/>
              <a:gd name="T56" fmla="*/ 6663 w 8542"/>
              <a:gd name="T57" fmla="*/ 5366 h 10878"/>
              <a:gd name="T58" fmla="*/ 7287 w 8542"/>
              <a:gd name="T59" fmla="*/ 3693 h 10878"/>
              <a:gd name="T60" fmla="*/ 4271 w 8542"/>
              <a:gd name="T61" fmla="*/ 682 h 10878"/>
              <a:gd name="T62" fmla="*/ 4271 w 8542"/>
              <a:gd name="T63" fmla="*/ 5093 h 10878"/>
              <a:gd name="T64" fmla="*/ 2850 w 8542"/>
              <a:gd name="T65" fmla="*/ 3675 h 10878"/>
              <a:gd name="T66" fmla="*/ 4271 w 8542"/>
              <a:gd name="T67" fmla="*/ 2257 h 10878"/>
              <a:gd name="T68" fmla="*/ 5692 w 8542"/>
              <a:gd name="T69" fmla="*/ 3675 h 10878"/>
              <a:gd name="T70" fmla="*/ 4271 w 8542"/>
              <a:gd name="T71" fmla="*/ 5093 h 10878"/>
              <a:gd name="T72" fmla="*/ 4271 w 8542"/>
              <a:gd name="T73" fmla="*/ 2940 h 10878"/>
              <a:gd name="T74" fmla="*/ 3535 w 8542"/>
              <a:gd name="T75" fmla="*/ 3675 h 10878"/>
              <a:gd name="T76" fmla="*/ 4271 w 8542"/>
              <a:gd name="T77" fmla="*/ 4410 h 10878"/>
              <a:gd name="T78" fmla="*/ 5007 w 8542"/>
              <a:gd name="T79" fmla="*/ 3675 h 10878"/>
              <a:gd name="T80" fmla="*/ 4271 w 8542"/>
              <a:gd name="T81" fmla="*/ 2940 h 10878"/>
              <a:gd name="T82" fmla="*/ 4271 w 8542"/>
              <a:gd name="T83" fmla="*/ 2940 h 10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42" h="10878">
                <a:moveTo>
                  <a:pt x="4271" y="10878"/>
                </a:moveTo>
                <a:cubicBezTo>
                  <a:pt x="1530" y="10878"/>
                  <a:pt x="0" y="10274"/>
                  <a:pt x="0" y="9261"/>
                </a:cubicBezTo>
                <a:cubicBezTo>
                  <a:pt x="0" y="8677"/>
                  <a:pt x="887" y="8166"/>
                  <a:pt x="2114" y="7882"/>
                </a:cubicBezTo>
                <a:lnTo>
                  <a:pt x="2404" y="8388"/>
                </a:lnTo>
                <a:cubicBezTo>
                  <a:pt x="1359" y="8570"/>
                  <a:pt x="685" y="8893"/>
                  <a:pt x="685" y="9261"/>
                </a:cubicBezTo>
                <a:cubicBezTo>
                  <a:pt x="685" y="9829"/>
                  <a:pt x="2415" y="10195"/>
                  <a:pt x="4271" y="10195"/>
                </a:cubicBezTo>
                <a:cubicBezTo>
                  <a:pt x="6128" y="10195"/>
                  <a:pt x="7857" y="9829"/>
                  <a:pt x="7857" y="9261"/>
                </a:cubicBezTo>
                <a:cubicBezTo>
                  <a:pt x="7857" y="8893"/>
                  <a:pt x="7184" y="8570"/>
                  <a:pt x="6138" y="8388"/>
                </a:cubicBezTo>
                <a:lnTo>
                  <a:pt x="6428" y="7882"/>
                </a:lnTo>
                <a:cubicBezTo>
                  <a:pt x="7655" y="8166"/>
                  <a:pt x="8542" y="8677"/>
                  <a:pt x="8542" y="9261"/>
                </a:cubicBezTo>
                <a:cubicBezTo>
                  <a:pt x="8542" y="10250"/>
                  <a:pt x="6925" y="10878"/>
                  <a:pt x="4271" y="10878"/>
                </a:cubicBezTo>
                <a:close/>
                <a:moveTo>
                  <a:pt x="7111" y="5935"/>
                </a:moveTo>
                <a:cubicBezTo>
                  <a:pt x="7012" y="6044"/>
                  <a:pt x="4653" y="8788"/>
                  <a:pt x="4653" y="8788"/>
                </a:cubicBezTo>
                <a:cubicBezTo>
                  <a:pt x="4554" y="8908"/>
                  <a:pt x="4446" y="8992"/>
                  <a:pt x="4329" y="8992"/>
                </a:cubicBezTo>
                <a:cubicBezTo>
                  <a:pt x="4211" y="8992"/>
                  <a:pt x="4123" y="8898"/>
                  <a:pt x="4033" y="8788"/>
                </a:cubicBezTo>
                <a:cubicBezTo>
                  <a:pt x="4033" y="8788"/>
                  <a:pt x="1373" y="5880"/>
                  <a:pt x="1328" y="5817"/>
                </a:cubicBezTo>
                <a:cubicBezTo>
                  <a:pt x="1283" y="5754"/>
                  <a:pt x="1222" y="5674"/>
                  <a:pt x="1172" y="5591"/>
                </a:cubicBezTo>
                <a:cubicBezTo>
                  <a:pt x="822" y="5029"/>
                  <a:pt x="589" y="4386"/>
                  <a:pt x="589" y="3675"/>
                </a:cubicBezTo>
                <a:cubicBezTo>
                  <a:pt x="589" y="1645"/>
                  <a:pt x="2238" y="0"/>
                  <a:pt x="4271" y="0"/>
                </a:cubicBezTo>
                <a:cubicBezTo>
                  <a:pt x="6304" y="0"/>
                  <a:pt x="7953" y="1645"/>
                  <a:pt x="7953" y="3675"/>
                </a:cubicBezTo>
                <a:cubicBezTo>
                  <a:pt x="7953" y="4408"/>
                  <a:pt x="7735" y="5089"/>
                  <a:pt x="7364" y="5662"/>
                </a:cubicBezTo>
                <a:cubicBezTo>
                  <a:pt x="7262" y="5795"/>
                  <a:pt x="7166" y="5881"/>
                  <a:pt x="7111" y="5935"/>
                </a:cubicBezTo>
                <a:close/>
                <a:moveTo>
                  <a:pt x="4271" y="682"/>
                </a:moveTo>
                <a:cubicBezTo>
                  <a:pt x="2605" y="682"/>
                  <a:pt x="1255" y="2030"/>
                  <a:pt x="1255" y="3693"/>
                </a:cubicBezTo>
                <a:cubicBezTo>
                  <a:pt x="1255" y="4242"/>
                  <a:pt x="1435" y="4735"/>
                  <a:pt x="1710" y="5135"/>
                </a:cubicBezTo>
                <a:cubicBezTo>
                  <a:pt x="1801" y="5279"/>
                  <a:pt x="2085" y="5614"/>
                  <a:pt x="2085" y="5614"/>
                </a:cubicBezTo>
                <a:lnTo>
                  <a:pt x="4355" y="8139"/>
                </a:lnTo>
                <a:lnTo>
                  <a:pt x="6423" y="5684"/>
                </a:lnTo>
                <a:cubicBezTo>
                  <a:pt x="6423" y="5684"/>
                  <a:pt x="6532" y="5555"/>
                  <a:pt x="6663" y="5366"/>
                </a:cubicBezTo>
                <a:cubicBezTo>
                  <a:pt x="6996" y="4884"/>
                  <a:pt x="7287" y="4356"/>
                  <a:pt x="7287" y="3693"/>
                </a:cubicBezTo>
                <a:cubicBezTo>
                  <a:pt x="7287" y="2030"/>
                  <a:pt x="5937" y="682"/>
                  <a:pt x="4271" y="682"/>
                </a:cubicBezTo>
                <a:close/>
                <a:moveTo>
                  <a:pt x="4271" y="5093"/>
                </a:moveTo>
                <a:cubicBezTo>
                  <a:pt x="3486" y="5093"/>
                  <a:pt x="2850" y="4458"/>
                  <a:pt x="2850" y="3675"/>
                </a:cubicBezTo>
                <a:cubicBezTo>
                  <a:pt x="2850" y="2892"/>
                  <a:pt x="3486" y="2257"/>
                  <a:pt x="4271" y="2257"/>
                </a:cubicBezTo>
                <a:cubicBezTo>
                  <a:pt x="5056" y="2257"/>
                  <a:pt x="5692" y="2892"/>
                  <a:pt x="5692" y="3675"/>
                </a:cubicBezTo>
                <a:cubicBezTo>
                  <a:pt x="5692" y="4458"/>
                  <a:pt x="5056" y="5093"/>
                  <a:pt x="4271" y="5093"/>
                </a:cubicBezTo>
                <a:close/>
                <a:moveTo>
                  <a:pt x="4271" y="2940"/>
                </a:moveTo>
                <a:cubicBezTo>
                  <a:pt x="3864" y="2940"/>
                  <a:pt x="3535" y="3269"/>
                  <a:pt x="3535" y="3675"/>
                </a:cubicBezTo>
                <a:cubicBezTo>
                  <a:pt x="3535" y="4081"/>
                  <a:pt x="3864" y="4410"/>
                  <a:pt x="4271" y="4410"/>
                </a:cubicBezTo>
                <a:cubicBezTo>
                  <a:pt x="4678" y="4410"/>
                  <a:pt x="5007" y="4081"/>
                  <a:pt x="5007" y="3675"/>
                </a:cubicBezTo>
                <a:cubicBezTo>
                  <a:pt x="5007" y="3269"/>
                  <a:pt x="4678" y="2940"/>
                  <a:pt x="4271" y="2940"/>
                </a:cubicBezTo>
                <a:close/>
                <a:moveTo>
                  <a:pt x="4271" y="294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p:cNvSpPr txBox="1"/>
          <p:nvPr/>
        </p:nvSpPr>
        <p:spPr>
          <a:xfrm>
            <a:off x="9829800" y="2331720"/>
            <a:ext cx="1848485" cy="337185"/>
          </a:xfrm>
          <a:prstGeom prst="rect">
            <a:avLst/>
          </a:prstGeom>
          <a:noFill/>
        </p:spPr>
        <p:txBody>
          <a:bodyPr wrap="square" rtlCol="0" anchor="t">
            <a:spAutoFit/>
          </a:bodyPr>
          <a:lstStyle/>
          <a:p>
            <a:pPr algn="l">
              <a:lnSpc>
                <a:spcPct val="100000"/>
              </a:lnSpc>
            </a:pPr>
            <a:r>
              <a:rPr lang="zh-CN" altLang="en-US" sz="1600">
                <a:solidFill>
                  <a:schemeClr val="bg1"/>
                </a:solidFill>
                <a:latin typeface="微软雅黑" panose="020B0503020204020204" pitchFamily="34" charset="-122"/>
                <a:ea typeface="微软雅黑" panose="020B0503020204020204" pitchFamily="34" charset="-122"/>
                <a:sym typeface="+mn-ea"/>
              </a:rPr>
              <a:t>河北</a:t>
            </a:r>
            <a:r>
              <a:rPr lang="en-US" altLang="zh-CN" sz="1600">
                <a:solidFill>
                  <a:schemeClr val="bg1"/>
                </a:solidFill>
                <a:latin typeface="微软雅黑" panose="020B0503020204020204" pitchFamily="34" charset="-122"/>
                <a:ea typeface="微软雅黑" panose="020B0503020204020204" pitchFamily="34" charset="-122"/>
                <a:sym typeface="+mn-ea"/>
              </a:rPr>
              <a:t>·</a:t>
            </a:r>
            <a:r>
              <a:rPr lang="zh-CN" altLang="en-US" sz="1600">
                <a:solidFill>
                  <a:schemeClr val="bg1"/>
                </a:solidFill>
                <a:latin typeface="微软雅黑" panose="020B0503020204020204" pitchFamily="34" charset="-122"/>
                <a:ea typeface="微软雅黑" panose="020B0503020204020204" pitchFamily="34" charset="-122"/>
                <a:sym typeface="+mn-ea"/>
              </a:rPr>
              <a:t>光伏</a:t>
            </a:r>
            <a:r>
              <a:rPr lang="en-US" altLang="zh-CN" sz="1600">
                <a:solidFill>
                  <a:schemeClr val="bg1"/>
                </a:solidFill>
                <a:latin typeface="微软雅黑" panose="020B0503020204020204" pitchFamily="34" charset="-122"/>
                <a:ea typeface="微软雅黑" panose="020B0503020204020204" pitchFamily="34" charset="-122"/>
                <a:sym typeface="+mn-ea"/>
              </a:rPr>
              <a:t>+</a:t>
            </a:r>
            <a:r>
              <a:rPr lang="zh-CN" altLang="en-US" sz="1600">
                <a:solidFill>
                  <a:schemeClr val="bg1"/>
                </a:solidFill>
                <a:latin typeface="微软雅黑" panose="020B0503020204020204" pitchFamily="34" charset="-122"/>
                <a:ea typeface="微软雅黑" panose="020B0503020204020204" pitchFamily="34" charset="-122"/>
                <a:sym typeface="+mn-ea"/>
              </a:rPr>
              <a:t>煤改电</a:t>
            </a:r>
          </a:p>
        </p:txBody>
      </p:sp>
      <p:sp>
        <p:nvSpPr>
          <p:cNvPr id="21" name="矩形 20"/>
          <p:cNvSpPr/>
          <p:nvPr/>
        </p:nvSpPr>
        <p:spPr>
          <a:xfrm>
            <a:off x="9608820" y="2997200"/>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vQmg6BKZdCCaNB7文本框 46"/>
          <p:cNvSpPr txBox="1"/>
          <p:nvPr/>
        </p:nvSpPr>
        <p:spPr>
          <a:xfrm>
            <a:off x="9763760" y="3116580"/>
            <a:ext cx="595630" cy="615315"/>
          </a:xfrm>
          <a:prstGeom prst="rect">
            <a:avLst/>
          </a:prstGeom>
          <a:noFill/>
        </p:spPr>
        <p:txBody>
          <a:bodyPr wrap="square" lIns="0" tIns="0" rIns="0" bIns="0" rtlCol="0" anchor="t">
            <a:spAutoFit/>
          </a:bodyPr>
          <a:lstStyle/>
          <a:p>
            <a:pPr algn="l">
              <a:lnSpc>
                <a:spcPct val="100000"/>
              </a:lnSpc>
            </a:pPr>
            <a:r>
              <a:rPr lang="zh-CN" sz="2000" b="1">
                <a:solidFill>
                  <a:schemeClr val="bg1"/>
                </a:solidFill>
                <a:latin typeface="微软雅黑" panose="020B0503020204020204" pitchFamily="34" charset="-122"/>
                <a:ea typeface="微软雅黑" panose="020B0503020204020204" pitchFamily="34" charset="-122"/>
              </a:rPr>
              <a:t>绿色经济</a:t>
            </a:r>
          </a:p>
        </p:txBody>
      </p:sp>
      <p:sp>
        <p:nvSpPr>
          <p:cNvPr id="23" name="矩形 22"/>
          <p:cNvSpPr/>
          <p:nvPr/>
        </p:nvSpPr>
        <p:spPr>
          <a:xfrm>
            <a:off x="9608820" y="4155440"/>
            <a:ext cx="854075" cy="854075"/>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vQmg6BKZdCCaNB7文本框 46"/>
          <p:cNvSpPr txBox="1"/>
          <p:nvPr/>
        </p:nvSpPr>
        <p:spPr>
          <a:xfrm>
            <a:off x="9763760" y="4259580"/>
            <a:ext cx="595630" cy="615315"/>
          </a:xfrm>
          <a:prstGeom prst="rect">
            <a:avLst/>
          </a:prstGeom>
          <a:noFill/>
        </p:spPr>
        <p:txBody>
          <a:bodyPr wrap="square" lIns="0" tIns="0" rIns="0" bIns="0" rtlCol="0" anchor="t">
            <a:spAutoFit/>
          </a:bodyPr>
          <a:lstStyle/>
          <a:p>
            <a:pPr algn="l">
              <a:lnSpc>
                <a:spcPct val="100000"/>
              </a:lnSpc>
            </a:pPr>
            <a:r>
              <a:rPr lang="zh-CN" sz="2000" b="1">
                <a:solidFill>
                  <a:schemeClr val="bg1"/>
                </a:solidFill>
                <a:latin typeface="微软雅黑" panose="020B0503020204020204" pitchFamily="34" charset="-122"/>
                <a:ea typeface="微软雅黑" panose="020B0503020204020204" pitchFamily="34" charset="-122"/>
              </a:rPr>
              <a:t>节能环保</a:t>
            </a:r>
          </a:p>
        </p:txBody>
      </p:sp>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3810" y="-635"/>
            <a:ext cx="12192000" cy="6858635"/>
          </a:xfrm>
          <a:prstGeom prst="rect">
            <a:avLst/>
          </a:prstGeom>
        </p:spPr>
      </p:pic>
      <p:sp>
        <p:nvSpPr>
          <p:cNvPr id="18" name="矩形 17"/>
          <p:cNvSpPr/>
          <p:nvPr/>
        </p:nvSpPr>
        <p:spPr>
          <a:xfrm>
            <a:off x="635" y="3810"/>
            <a:ext cx="12190730" cy="6853555"/>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016490" y="6311900"/>
            <a:ext cx="1801495" cy="215265"/>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sp>
        <p:nvSpPr>
          <p:cNvPr id="26" name="文本框 25"/>
          <p:cNvSpPr txBox="1"/>
          <p:nvPr/>
        </p:nvSpPr>
        <p:spPr>
          <a:xfrm>
            <a:off x="5174615" y="3515995"/>
            <a:ext cx="3343275" cy="738505"/>
          </a:xfrm>
          <a:prstGeom prst="rect">
            <a:avLst/>
          </a:prstGeom>
          <a:noFill/>
        </p:spPr>
        <p:txBody>
          <a:bodyPr wrap="square" lIns="0" tIns="0" rIns="0" bIns="0"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谢谢观看</a:t>
            </a:r>
          </a:p>
        </p:txBody>
      </p:sp>
      <p:sp>
        <p:nvSpPr>
          <p:cNvPr id="38" name="任意多边形 37"/>
          <p:cNvSpPr/>
          <p:nvPr/>
        </p:nvSpPr>
        <p:spPr>
          <a:xfrm>
            <a:off x="-1905" y="3175"/>
            <a:ext cx="5017770" cy="6870065"/>
          </a:xfrm>
          <a:custGeom>
            <a:avLst/>
            <a:gdLst/>
            <a:ahLst/>
            <a:cxnLst>
              <a:cxn ang="3">
                <a:pos x="hc" y="t"/>
              </a:cxn>
              <a:cxn ang="cd2">
                <a:pos x="l" y="vc"/>
              </a:cxn>
              <a:cxn ang="cd4">
                <a:pos x="hc" y="b"/>
              </a:cxn>
              <a:cxn ang="0">
                <a:pos x="r" y="vc"/>
              </a:cxn>
            </a:cxnLst>
            <a:rect l="l" t="t" r="r" b="b"/>
            <a:pathLst>
              <a:path w="7902" h="10819">
                <a:moveTo>
                  <a:pt x="0" y="0"/>
                </a:moveTo>
                <a:lnTo>
                  <a:pt x="1730" y="0"/>
                </a:lnTo>
                <a:lnTo>
                  <a:pt x="7033" y="5303"/>
                </a:lnTo>
                <a:lnTo>
                  <a:pt x="7038" y="5298"/>
                </a:lnTo>
                <a:lnTo>
                  <a:pt x="7902" y="6163"/>
                </a:lnTo>
                <a:lnTo>
                  <a:pt x="7898" y="6168"/>
                </a:lnTo>
                <a:lnTo>
                  <a:pt x="7902" y="6173"/>
                </a:lnTo>
                <a:lnTo>
                  <a:pt x="7038" y="7038"/>
                </a:lnTo>
                <a:lnTo>
                  <a:pt x="7033" y="7033"/>
                </a:lnTo>
                <a:lnTo>
                  <a:pt x="3247" y="10819"/>
                </a:lnTo>
                <a:lnTo>
                  <a:pt x="1517" y="10819"/>
                </a:lnTo>
                <a:lnTo>
                  <a:pt x="6168" y="6168"/>
                </a:lnTo>
                <a:lnTo>
                  <a:pt x="0" y="0"/>
                </a:lnTo>
                <a:close/>
              </a:path>
            </a:pathLst>
          </a:custGeom>
          <a:solidFill>
            <a:srgbClr val="0CAF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任意多边形 2"/>
          <p:cNvSpPr/>
          <p:nvPr/>
        </p:nvSpPr>
        <p:spPr>
          <a:xfrm>
            <a:off x="1270" y="661035"/>
            <a:ext cx="3267075" cy="6195695"/>
          </a:xfrm>
          <a:custGeom>
            <a:avLst/>
            <a:gdLst/>
            <a:ahLst/>
            <a:cxnLst>
              <a:cxn ang="3">
                <a:pos x="hc" y="t"/>
              </a:cxn>
              <a:cxn ang="cd2">
                <a:pos x="l" y="vc"/>
              </a:cxn>
              <a:cxn ang="cd4">
                <a:pos x="hc" y="b"/>
              </a:cxn>
              <a:cxn ang="0">
                <a:pos x="r" y="vc"/>
              </a:cxn>
            </a:cxnLst>
            <a:rect l="l" t="t" r="r" b="b"/>
            <a:pathLst>
              <a:path w="5145" h="9757">
                <a:moveTo>
                  <a:pt x="0" y="0"/>
                </a:moveTo>
                <a:lnTo>
                  <a:pt x="5145" y="5142"/>
                </a:lnTo>
                <a:lnTo>
                  <a:pt x="527" y="9757"/>
                </a:lnTo>
                <a:lnTo>
                  <a:pt x="0" y="9757"/>
                </a:lnTo>
                <a:lnTo>
                  <a:pt x="0" y="0"/>
                </a:lnTo>
                <a:close/>
              </a:path>
            </a:pathLst>
          </a:custGeom>
          <a:solidFill>
            <a:srgbClr val="0CAF7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摄图网_401443663_光伏发电（企业商用）"/>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3810" y="3416300"/>
            <a:ext cx="12192000" cy="3430905"/>
          </a:xfrm>
          <a:prstGeom prst="rect">
            <a:avLst/>
          </a:prstGeom>
        </p:spPr>
      </p:pic>
      <p:sp>
        <p:nvSpPr>
          <p:cNvPr id="10" name="矩形 9"/>
          <p:cNvSpPr/>
          <p:nvPr/>
        </p:nvSpPr>
        <p:spPr>
          <a:xfrm>
            <a:off x="3175" y="3416300"/>
            <a:ext cx="12188190" cy="34417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17500" y="216535"/>
            <a:ext cx="1912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产品分布</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6995160" y="1471930"/>
            <a:ext cx="3357880" cy="4522470"/>
            <a:chOff x="6681" y="1925"/>
            <a:chExt cx="5520" cy="7433"/>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91" y="1925"/>
              <a:ext cx="3511" cy="6950"/>
            </a:xfrm>
            <a:prstGeom prst="rect">
              <a:avLst/>
            </a:prstGeom>
            <a:scene3d>
              <a:camera prst="perspectiveRight" fov="5400000">
                <a:rot lat="0" lon="19800000" rev="0"/>
              </a:camera>
              <a:lightRig rig="threePt" dir="t"/>
            </a:scene3d>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1" y="2384"/>
              <a:ext cx="3481" cy="6975"/>
            </a:xfrm>
            <a:prstGeom prst="rect">
              <a:avLst/>
            </a:prstGeom>
            <a:scene3d>
              <a:camera prst="perspectiveLeft" fov="5400000">
                <a:rot lat="0" lon="1800000" rev="0"/>
              </a:camera>
              <a:lightRig rig="threePt" dir="t"/>
            </a:scene3d>
          </p:spPr>
        </p:pic>
      </p:grpSp>
      <p:pic>
        <p:nvPicPr>
          <p:cNvPr id="14" name="图片 13" descr="53_画板 1_画板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
        <p:nvSpPr>
          <p:cNvPr id="52" name="文本框 51"/>
          <p:cNvSpPr txBox="1"/>
          <p:nvPr/>
        </p:nvSpPr>
        <p:spPr>
          <a:xfrm>
            <a:off x="393700" y="1243330"/>
            <a:ext cx="5818505" cy="119888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海泰新能在产品设计上不断推陈出新，产品结合主流高效电池技术，推出两大系列光伏组件，以高效可靠的产品全面满足不同市场和不同客户的需求。</a:t>
            </a:r>
          </a:p>
        </p:txBody>
      </p:sp>
      <p:grpSp>
        <p:nvGrpSpPr>
          <p:cNvPr id="12" name="组合 11"/>
          <p:cNvGrpSpPr/>
          <p:nvPr/>
        </p:nvGrpSpPr>
        <p:grpSpPr>
          <a:xfrm>
            <a:off x="337820" y="6312535"/>
            <a:ext cx="11511280" cy="286385"/>
            <a:chOff x="532" y="9941"/>
            <a:chExt cx="18128" cy="451"/>
          </a:xfrm>
        </p:grpSpPr>
        <p:sp>
          <p:nvSpPr>
            <p:cNvPr id="6" name="文本框 5"/>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9" name="直接连接符 8"/>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
        <p:nvSpPr>
          <p:cNvPr id="32" name="矩形 31"/>
          <p:cNvSpPr/>
          <p:nvPr/>
        </p:nvSpPr>
        <p:spPr>
          <a:xfrm>
            <a:off x="2586990" y="3966845"/>
            <a:ext cx="1661160" cy="671830"/>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762250" y="4077335"/>
            <a:ext cx="1324610" cy="441325"/>
            <a:chOff x="3460" y="5810"/>
            <a:chExt cx="2086" cy="695"/>
          </a:xfrm>
        </p:grpSpPr>
        <p:sp>
          <p:nvSpPr>
            <p:cNvPr id="17" name="文本框 16"/>
            <p:cNvSpPr txBox="1"/>
            <p:nvPr/>
          </p:nvSpPr>
          <p:spPr>
            <a:xfrm>
              <a:off x="3460" y="5827"/>
              <a:ext cx="1323" cy="678"/>
            </a:xfrm>
            <a:prstGeom prst="rect">
              <a:avLst/>
            </a:prstGeom>
            <a:noFill/>
          </p:spPr>
          <p:txBody>
            <a:bodyPr wrap="square" lIns="0" tIns="0" rIns="0" bIns="0" rtlCol="0" anchor="t">
              <a:spAutoFit/>
            </a:bodyPr>
            <a:lstStyle/>
            <a:p>
              <a:pPr algn="l">
                <a:lnSpc>
                  <a:spcPct val="100000"/>
                </a:lnSpc>
              </a:pPr>
              <a:r>
                <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泰极</a:t>
              </a: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圆角矩形 17"/>
            <p:cNvSpPr/>
            <p:nvPr/>
          </p:nvSpPr>
          <p:spPr>
            <a:xfrm>
              <a:off x="4921" y="5834"/>
              <a:ext cx="580" cy="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966" y="5810"/>
              <a:ext cx="580" cy="387"/>
            </a:xfrm>
            <a:prstGeom prst="rect">
              <a:avLst/>
            </a:prstGeom>
            <a:noFill/>
          </p:spPr>
          <p:txBody>
            <a:bodyPr wrap="square" lIns="0" tIns="0" rIns="0" bIns="0" rtlCol="0" anchor="t">
              <a:spAutoFit/>
            </a:bodyPr>
            <a:lstStyle/>
            <a:p>
              <a:pPr algn="l">
                <a:lnSpc>
                  <a:spcPct val="100000"/>
                </a:lnSpc>
              </a:pPr>
              <a:r>
                <a:rPr lang="en-US" sz="1600" b="1" dirty="0">
                  <a:solidFill>
                    <a:srgbClr val="0CAF7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p>
          </p:txBody>
        </p:sp>
      </p:grpSp>
      <p:sp>
        <p:nvSpPr>
          <p:cNvPr id="34" name="矩形 33"/>
          <p:cNvSpPr/>
          <p:nvPr/>
        </p:nvSpPr>
        <p:spPr>
          <a:xfrm>
            <a:off x="4591050" y="3966845"/>
            <a:ext cx="1661160" cy="671830"/>
          </a:xfrm>
          <a:prstGeom prst="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758055" y="4087495"/>
            <a:ext cx="1454150" cy="430530"/>
            <a:chOff x="7988" y="5827"/>
            <a:chExt cx="2290" cy="678"/>
          </a:xfrm>
        </p:grpSpPr>
        <p:sp>
          <p:nvSpPr>
            <p:cNvPr id="20" name="文本框 19"/>
            <p:cNvSpPr txBox="1"/>
            <p:nvPr/>
          </p:nvSpPr>
          <p:spPr>
            <a:xfrm>
              <a:off x="7988" y="5827"/>
              <a:ext cx="2290" cy="678"/>
            </a:xfrm>
            <a:prstGeom prst="rect">
              <a:avLst/>
            </a:prstGeom>
            <a:noFill/>
          </p:spPr>
          <p:txBody>
            <a:bodyPr wrap="square" lIns="0" tIns="0" rIns="0" bIns="0" rtlCol="0" anchor="t">
              <a:spAutoFit/>
            </a:bodyPr>
            <a:lstStyle/>
            <a:p>
              <a:pPr algn="l">
                <a:lnSpc>
                  <a:spcPct val="100000"/>
                </a:lnSpc>
              </a:pPr>
              <a:r>
                <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泰合</a:t>
              </a: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圆角矩形 24"/>
            <p:cNvSpPr/>
            <p:nvPr/>
          </p:nvSpPr>
          <p:spPr>
            <a:xfrm>
              <a:off x="9516" y="5854"/>
              <a:ext cx="538" cy="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557" y="5835"/>
              <a:ext cx="538" cy="387"/>
            </a:xfrm>
            <a:prstGeom prst="rect">
              <a:avLst/>
            </a:prstGeom>
            <a:noFill/>
          </p:spPr>
          <p:txBody>
            <a:bodyPr wrap="square" lIns="0" tIns="0" rIns="0" bIns="0" rtlCol="0" anchor="t">
              <a:spAutoFit/>
            </a:bodyPr>
            <a:lstStyle/>
            <a:p>
              <a:pPr algn="l">
                <a:lnSpc>
                  <a:spcPct val="100000"/>
                </a:lnSpc>
              </a:pPr>
              <a:r>
                <a:rPr lang="en-US" sz="1600" b="1" dirty="0">
                  <a:solidFill>
                    <a:srgbClr val="0CAF7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p>
          </p:txBody>
        </p:sp>
      </p:grpSp>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摄图网_401443663_光伏发电（企业商用）"/>
          <p:cNvPicPr>
            <a:picLocks noChangeAspect="1"/>
          </p:cNvPicPr>
          <p:nvPr/>
        </p:nvPicPr>
        <p:blipFill>
          <a:blip r:embed="rId3" cstate="email">
            <a:grayscl/>
            <a:lum bright="-12000"/>
            <a:extLst>
              <a:ext uri="{28A0092B-C50C-407E-A947-70E740481C1C}">
                <a14:useLocalDpi xmlns:a14="http://schemas.microsoft.com/office/drawing/2010/main"/>
              </a:ext>
            </a:extLst>
          </a:blip>
          <a:srcRect/>
          <a:stretch>
            <a:fillRect/>
          </a:stretch>
        </p:blipFill>
        <p:spPr>
          <a:xfrm>
            <a:off x="635" y="1429385"/>
            <a:ext cx="12191365" cy="4192270"/>
          </a:xfrm>
          <a:prstGeom prst="rect">
            <a:avLst/>
          </a:prstGeom>
        </p:spPr>
      </p:pic>
      <p:sp>
        <p:nvSpPr>
          <p:cNvPr id="5" name="Rectangle 3"/>
          <p:cNvSpPr/>
          <p:nvPr/>
        </p:nvSpPr>
        <p:spPr>
          <a:xfrm>
            <a:off x="0" y="1429384"/>
            <a:ext cx="12188190" cy="4192272"/>
          </a:xfrm>
          <a:prstGeom prst="rect">
            <a:avLst/>
          </a:prstGeom>
          <a:solidFill>
            <a:schemeClr val="tx2">
              <a:alpha val="40000"/>
            </a:schemeClr>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endParaRPr lang="zh-CN" altLang="en-US" sz="2400" dirty="0"/>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13" name="直接连接符 12"/>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grpSp>
        <p:nvGrpSpPr>
          <p:cNvPr id="16" name="组合 15"/>
          <p:cNvGrpSpPr/>
          <p:nvPr/>
        </p:nvGrpSpPr>
        <p:grpSpPr>
          <a:xfrm>
            <a:off x="8766810" y="1006475"/>
            <a:ext cx="2943225" cy="5041261"/>
            <a:chOff x="6681" y="1925"/>
            <a:chExt cx="5520" cy="7433"/>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91" y="1925"/>
              <a:ext cx="3511" cy="6950"/>
            </a:xfrm>
            <a:prstGeom prst="rect">
              <a:avLst/>
            </a:prstGeom>
            <a:scene3d>
              <a:camera prst="perspectiveRight" fov="5400000">
                <a:rot lat="0" lon="19800000" rev="0"/>
              </a:camera>
              <a:lightRig rig="threePt" dir="t"/>
            </a:scene3d>
          </p:spPr>
        </p:pic>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1" y="2384"/>
              <a:ext cx="3481" cy="6975"/>
            </a:xfrm>
            <a:prstGeom prst="rect">
              <a:avLst/>
            </a:prstGeom>
            <a:scene3d>
              <a:camera prst="perspectiveLeft" fov="5400000">
                <a:rot lat="0" lon="1800000" rev="0"/>
              </a:camera>
              <a:lightRig rig="threePt" dir="t"/>
            </a:scene3d>
          </p:spPr>
        </p:pic>
      </p:grpSp>
      <p:pic>
        <p:nvPicPr>
          <p:cNvPr id="14" name="图片 13" descr="53_画板 1_画板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
        <p:nvSpPr>
          <p:cNvPr id="17" name="文本框 16"/>
          <p:cNvSpPr txBox="1"/>
          <p:nvPr/>
        </p:nvSpPr>
        <p:spPr>
          <a:xfrm>
            <a:off x="1649030" y="846762"/>
            <a:ext cx="2171812" cy="2870401"/>
          </a:xfrm>
          <a:prstGeom prst="rect">
            <a:avLst/>
          </a:prstGeom>
          <a:noFill/>
        </p:spPr>
        <p:txBody>
          <a:bodyPr wrap="square" lIns="0" tIns="0" rIns="0" bIns="0" rtlCol="0" anchor="t">
            <a:spAutoFit/>
          </a:bodyPr>
          <a:lstStyle/>
          <a:p>
            <a:pPr algn="r">
              <a:lnSpc>
                <a:spcPct val="150000"/>
              </a:lnSpc>
            </a:pPr>
            <a:r>
              <a:rPr lang="zh-CN" sz="2800" b="1" dirty="0">
                <a:latin typeface="+mj-ea"/>
                <a:ea typeface="+mj-ea"/>
                <a:cs typeface="微软雅黑" panose="020B0503020204020204" pitchFamily="34" charset="-122"/>
                <a:sym typeface="+mn-ea"/>
              </a:rPr>
              <a:t>泰极</a:t>
            </a:r>
            <a:endParaRPr lang="en-US" sz="2000" b="1" dirty="0">
              <a:latin typeface="+mj-ea"/>
              <a:ea typeface="+mj-ea"/>
              <a:cs typeface="微软雅黑" panose="020B0503020204020204" pitchFamily="34" charset="-122"/>
              <a:sym typeface="+mn-ea"/>
            </a:endParaRPr>
          </a:p>
          <a:p>
            <a:pPr indent="0" algn="r">
              <a:lnSpc>
                <a:spcPct val="150000"/>
              </a:lnSpc>
              <a:buFont typeface="Wingdings" panose="05000000000000000000" pitchFamily="2" charset="2"/>
              <a:buNone/>
            </a:pPr>
            <a:endParaRPr lang="en-US" altLang="zh-CN" sz="1400" dirty="0">
              <a:solidFill>
                <a:schemeClr val="bg1"/>
              </a:solidFill>
              <a:latin typeface="+mj-ea"/>
              <a:ea typeface="+mj-ea"/>
              <a:cs typeface="微软雅黑" panose="020B0503020204020204" pitchFamily="34" charset="-122"/>
              <a:sym typeface="+mn-lt"/>
            </a:endParaRPr>
          </a:p>
          <a:p>
            <a:pPr>
              <a:lnSpc>
                <a:spcPct val="150000"/>
              </a:lnSpc>
            </a:pPr>
            <a:r>
              <a:rPr lang="zh-CN" altLang="en-US" sz="1400" dirty="0">
                <a:solidFill>
                  <a:srgbClr val="FFFFFF"/>
                </a:solidFill>
                <a:latin typeface="+mj-ea"/>
                <a:ea typeface="+mj-ea"/>
              </a:rPr>
              <a:t>182-54  420W / 21.51% </a:t>
            </a:r>
          </a:p>
          <a:p>
            <a:pPr>
              <a:lnSpc>
                <a:spcPct val="150000"/>
              </a:lnSpc>
            </a:pPr>
            <a:r>
              <a:rPr lang="zh-CN" altLang="en-US" sz="1400" dirty="0">
                <a:solidFill>
                  <a:srgbClr val="FFFFFF"/>
                </a:solidFill>
                <a:latin typeface="+mj-ea"/>
                <a:ea typeface="+mj-ea"/>
              </a:rPr>
              <a:t>182-60  460W / 21.23%</a:t>
            </a:r>
          </a:p>
          <a:p>
            <a:pPr>
              <a:lnSpc>
                <a:spcPct val="150000"/>
              </a:lnSpc>
            </a:pPr>
            <a:r>
              <a:rPr lang="zh-CN" altLang="en-US" sz="1400" dirty="0">
                <a:solidFill>
                  <a:srgbClr val="FFFFFF"/>
                </a:solidFill>
                <a:latin typeface="+mj-ea"/>
                <a:ea typeface="+mj-ea"/>
              </a:rPr>
              <a:t>182-72  555W / 21.48%</a:t>
            </a:r>
          </a:p>
          <a:p>
            <a:pPr>
              <a:lnSpc>
                <a:spcPct val="150000"/>
              </a:lnSpc>
            </a:pPr>
            <a:r>
              <a:rPr lang="zh-CN" altLang="en-US" sz="1400" dirty="0">
                <a:solidFill>
                  <a:srgbClr val="FFFFFF"/>
                </a:solidFill>
                <a:latin typeface="+mj-ea"/>
                <a:ea typeface="+mj-ea"/>
              </a:rPr>
              <a:t>182-78  600W / 21.46%</a:t>
            </a:r>
          </a:p>
          <a:p>
            <a:pPr>
              <a:lnSpc>
                <a:spcPct val="150000"/>
              </a:lnSpc>
            </a:pPr>
            <a:r>
              <a:rPr lang="zh-CN" altLang="en-US" sz="1400" dirty="0">
                <a:solidFill>
                  <a:srgbClr val="FFFFFF"/>
                </a:solidFill>
                <a:latin typeface="+mj-ea"/>
                <a:ea typeface="+mj-ea"/>
              </a:rPr>
              <a:t>210-66  670W / 21.57% </a:t>
            </a:r>
            <a:endParaRPr lang="en-US" altLang="zh-CN" sz="1400" dirty="0">
              <a:solidFill>
                <a:schemeClr val="bg1"/>
              </a:solidFill>
              <a:latin typeface="+mj-ea"/>
              <a:ea typeface="+mj-ea"/>
              <a:cs typeface="微软雅黑" panose="020B0503020204020204" pitchFamily="34" charset="-122"/>
              <a:sym typeface="+mn-lt"/>
            </a:endParaRPr>
          </a:p>
          <a:p>
            <a:pPr indent="0" algn="r">
              <a:lnSpc>
                <a:spcPct val="150000"/>
              </a:lnSpc>
              <a:buFont typeface="Wingdings" panose="05000000000000000000" pitchFamily="2" charset="2"/>
              <a:buNone/>
            </a:pPr>
            <a:r>
              <a:rPr lang="zh-CN" altLang="en-US" sz="1400" b="1" dirty="0">
                <a:solidFill>
                  <a:schemeClr val="bg1"/>
                </a:solidFill>
                <a:latin typeface="+mj-ea"/>
                <a:ea typeface="+mj-ea"/>
                <a:cs typeface="微软雅黑" panose="020B0503020204020204" pitchFamily="34" charset="-122"/>
                <a:sym typeface="+mn-lt"/>
              </a:rPr>
              <a:t>载荷：</a:t>
            </a:r>
            <a:r>
              <a:rPr lang="en-US" altLang="zh-CN" sz="1400" dirty="0">
                <a:solidFill>
                  <a:schemeClr val="bg1"/>
                </a:solidFill>
                <a:latin typeface="+mj-ea"/>
                <a:ea typeface="+mj-ea"/>
                <a:cs typeface="微软雅黑" panose="020B0503020204020204" pitchFamily="34" charset="-122"/>
                <a:sym typeface="+mn-lt"/>
              </a:rPr>
              <a:t>+5400Pa</a:t>
            </a:r>
            <a:r>
              <a:rPr lang="zh-CN" altLang="en-US" sz="1400" dirty="0">
                <a:solidFill>
                  <a:schemeClr val="bg1"/>
                </a:solidFill>
                <a:latin typeface="+mj-ea"/>
                <a:ea typeface="+mj-ea"/>
                <a:cs typeface="微软雅黑" panose="020B0503020204020204" pitchFamily="34" charset="-122"/>
                <a:sym typeface="+mn-lt"/>
              </a:rPr>
              <a:t>，</a:t>
            </a:r>
            <a:r>
              <a:rPr lang="en-US" altLang="zh-CN" sz="1400" dirty="0">
                <a:solidFill>
                  <a:schemeClr val="bg1"/>
                </a:solidFill>
                <a:latin typeface="+mj-ea"/>
                <a:ea typeface="+mj-ea"/>
                <a:cs typeface="微软雅黑" panose="020B0503020204020204" pitchFamily="34" charset="-122"/>
                <a:sym typeface="+mn-lt"/>
              </a:rPr>
              <a:t>-2400Pa</a:t>
            </a:r>
          </a:p>
        </p:txBody>
      </p:sp>
      <p:sp>
        <p:nvSpPr>
          <p:cNvPr id="36" name="文本框 35"/>
          <p:cNvSpPr txBox="1"/>
          <p:nvPr/>
        </p:nvSpPr>
        <p:spPr>
          <a:xfrm>
            <a:off x="2149512" y="4185696"/>
            <a:ext cx="1233170" cy="322580"/>
          </a:xfrm>
          <a:prstGeom prst="rect">
            <a:avLst/>
          </a:prstGeom>
          <a:noFill/>
        </p:spPr>
        <p:txBody>
          <a:bodyPr wrap="square" lIns="0" tIns="0" rIns="0" bIns="0" rtlCol="0" anchor="t">
            <a:spAutoFit/>
          </a:bodyPr>
          <a:lstStyle/>
          <a:p>
            <a:pPr algn="r">
              <a:lnSpc>
                <a:spcPct val="150000"/>
              </a:lnSpc>
            </a:pPr>
            <a:r>
              <a:rPr 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应用场景</a:t>
            </a:r>
          </a:p>
        </p:txBody>
      </p:sp>
      <p:sp>
        <p:nvSpPr>
          <p:cNvPr id="18" name="圆角矩形 17"/>
          <p:cNvSpPr/>
          <p:nvPr/>
        </p:nvSpPr>
        <p:spPr>
          <a:xfrm>
            <a:off x="3994786" y="1018540"/>
            <a:ext cx="415926" cy="218440"/>
          </a:xfrm>
          <a:prstGeom prst="round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020820" y="1006475"/>
            <a:ext cx="415925" cy="245745"/>
          </a:xfrm>
          <a:prstGeom prst="rect">
            <a:avLst/>
          </a:prstGeom>
          <a:noFill/>
        </p:spPr>
        <p:txBody>
          <a:bodyPr wrap="square" lIns="0" tIns="0" rIns="0" bIns="0" rtlCol="0" anchor="t">
            <a:spAutoFit/>
          </a:bodyPr>
          <a:lstStyle/>
          <a:p>
            <a:pPr algn="l">
              <a:lnSpc>
                <a:spcPct val="100000"/>
              </a:lnSpc>
            </a:pPr>
            <a:r>
              <a:rPr 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p>
        </p:txBody>
      </p:sp>
      <p:sp>
        <p:nvSpPr>
          <p:cNvPr id="20" name="文本框 19"/>
          <p:cNvSpPr txBox="1"/>
          <p:nvPr/>
        </p:nvSpPr>
        <p:spPr>
          <a:xfrm>
            <a:off x="4836701" y="846762"/>
            <a:ext cx="2394585" cy="2224070"/>
          </a:xfrm>
          <a:prstGeom prst="rect">
            <a:avLst/>
          </a:prstGeom>
          <a:noFill/>
        </p:spPr>
        <p:txBody>
          <a:bodyPr wrap="square" lIns="0" tIns="0" rIns="0" bIns="0" rtlCol="0" anchor="t">
            <a:spAutoFit/>
          </a:bodyPr>
          <a:lstStyle/>
          <a:p>
            <a:pPr algn="l">
              <a:lnSpc>
                <a:spcPct val="150000"/>
              </a:lnSpc>
            </a:pPr>
            <a:r>
              <a:rPr 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泰合</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endPar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zh-CN" altLang="en-US" sz="1400" dirty="0">
                <a:solidFill>
                  <a:srgbClr val="FFFFFF"/>
                </a:solidFill>
                <a:latin typeface="思源黑体" panose="020B0400000000000000" charset="-122"/>
                <a:ea typeface="思源黑体" panose="020B0400000000000000" charset="-122"/>
              </a:rPr>
              <a:t>182-72  555W / 21.48%</a:t>
            </a:r>
          </a:p>
          <a:p>
            <a:pPr>
              <a:lnSpc>
                <a:spcPct val="150000"/>
              </a:lnSpc>
            </a:pPr>
            <a:r>
              <a:rPr lang="zh-CN" altLang="en-US" sz="1400" dirty="0">
                <a:solidFill>
                  <a:srgbClr val="FFFFFF"/>
                </a:solidFill>
                <a:latin typeface="思源黑体" panose="020B0400000000000000" charset="-122"/>
                <a:ea typeface="思源黑体" panose="020B0400000000000000" charset="-122"/>
              </a:rPr>
              <a:t>182-78  600W / 21.46%</a:t>
            </a:r>
          </a:p>
          <a:p>
            <a:pPr>
              <a:lnSpc>
                <a:spcPct val="150000"/>
              </a:lnSpc>
            </a:pPr>
            <a:r>
              <a:rPr lang="zh-CN" altLang="en-US" sz="1400" dirty="0">
                <a:solidFill>
                  <a:srgbClr val="FFFFFF"/>
                </a:solidFill>
                <a:latin typeface="思源黑体" panose="020B0400000000000000" charset="-122"/>
                <a:ea typeface="思源黑体" panose="020B0400000000000000" charset="-122"/>
              </a:rPr>
              <a:t>210-66  670W / 21.57% </a:t>
            </a:r>
            <a:endPar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0">
              <a:lnSpc>
                <a:spcPct val="150000"/>
              </a:lnSpc>
              <a:buFont typeface="Wingdings" panose="05000000000000000000" pitchFamily="2" charset="2"/>
              <a:buNone/>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载荷：</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+5400Pa</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-2400Pa</a:t>
            </a:r>
          </a:p>
        </p:txBody>
      </p:sp>
      <p:sp>
        <p:nvSpPr>
          <p:cNvPr id="24" name="文本框 23"/>
          <p:cNvSpPr txBox="1"/>
          <p:nvPr/>
        </p:nvSpPr>
        <p:spPr>
          <a:xfrm>
            <a:off x="5025408" y="4185696"/>
            <a:ext cx="1233170" cy="322580"/>
          </a:xfrm>
          <a:prstGeom prst="rect">
            <a:avLst/>
          </a:prstGeom>
          <a:noFill/>
        </p:spPr>
        <p:txBody>
          <a:bodyPr wrap="square" lIns="0" tIns="0" rIns="0" bIns="0" rtlCol="0" anchor="t">
            <a:spAutoFit/>
          </a:bodyPr>
          <a:lstStyle/>
          <a:p>
            <a:pPr algn="l">
              <a:lnSpc>
                <a:spcPct val="150000"/>
              </a:lnSpc>
            </a:pPr>
            <a:r>
              <a:rPr 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应用场景</a:t>
            </a:r>
          </a:p>
        </p:txBody>
      </p:sp>
      <p:sp>
        <p:nvSpPr>
          <p:cNvPr id="25" name="圆角矩形 24"/>
          <p:cNvSpPr/>
          <p:nvPr/>
        </p:nvSpPr>
        <p:spPr>
          <a:xfrm>
            <a:off x="5638163" y="1008886"/>
            <a:ext cx="531497" cy="218440"/>
          </a:xfrm>
          <a:prstGeom prst="roundRect">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sp>
        <p:nvSpPr>
          <p:cNvPr id="37" name="solar-panel-in-sunlight_34736"/>
          <p:cNvSpPr/>
          <p:nvPr/>
        </p:nvSpPr>
        <p:spPr>
          <a:xfrm>
            <a:off x="1780577" y="4677821"/>
            <a:ext cx="497840" cy="393065"/>
          </a:xfrm>
          <a:custGeom>
            <a:avLst/>
            <a:gdLst>
              <a:gd name="connsiteX0" fmla="*/ 379748 w 607639"/>
              <a:gd name="connsiteY0" fmla="*/ 366658 h 480409"/>
              <a:gd name="connsiteX1" fmla="*/ 392415 w 607639"/>
              <a:gd name="connsiteY1" fmla="*/ 379254 h 480409"/>
              <a:gd name="connsiteX2" fmla="*/ 379748 w 607639"/>
              <a:gd name="connsiteY2" fmla="*/ 391850 h 480409"/>
              <a:gd name="connsiteX3" fmla="*/ 367081 w 607639"/>
              <a:gd name="connsiteY3" fmla="*/ 379254 h 480409"/>
              <a:gd name="connsiteX4" fmla="*/ 379748 w 607639"/>
              <a:gd name="connsiteY4" fmla="*/ 366658 h 480409"/>
              <a:gd name="connsiteX5" fmla="*/ 354419 w 607639"/>
              <a:gd name="connsiteY5" fmla="*/ 303355 h 480409"/>
              <a:gd name="connsiteX6" fmla="*/ 354419 w 607639"/>
              <a:gd name="connsiteY6" fmla="*/ 455078 h 480409"/>
              <a:gd name="connsiteX7" fmla="*/ 455707 w 607639"/>
              <a:gd name="connsiteY7" fmla="*/ 455078 h 480409"/>
              <a:gd name="connsiteX8" fmla="*/ 455707 w 607639"/>
              <a:gd name="connsiteY8" fmla="*/ 303355 h 480409"/>
              <a:gd name="connsiteX9" fmla="*/ 151960 w 607639"/>
              <a:gd name="connsiteY9" fmla="*/ 303334 h 480409"/>
              <a:gd name="connsiteX10" fmla="*/ 151960 w 607639"/>
              <a:gd name="connsiteY10" fmla="*/ 353894 h 480409"/>
              <a:gd name="connsiteX11" fmla="*/ 253155 w 607639"/>
              <a:gd name="connsiteY11" fmla="*/ 353894 h 480409"/>
              <a:gd name="connsiteX12" fmla="*/ 253155 w 607639"/>
              <a:gd name="connsiteY12" fmla="*/ 303334 h 480409"/>
              <a:gd name="connsiteX13" fmla="*/ 126594 w 607639"/>
              <a:gd name="connsiteY13" fmla="*/ 278098 h 480409"/>
              <a:gd name="connsiteX14" fmla="*/ 278521 w 607639"/>
              <a:gd name="connsiteY14" fmla="*/ 278098 h 480409"/>
              <a:gd name="connsiteX15" fmla="*/ 278521 w 607639"/>
              <a:gd name="connsiteY15" fmla="*/ 379218 h 480409"/>
              <a:gd name="connsiteX16" fmla="*/ 126594 w 607639"/>
              <a:gd name="connsiteY16" fmla="*/ 379218 h 480409"/>
              <a:gd name="connsiteX17" fmla="*/ 75921 w 607639"/>
              <a:gd name="connsiteY17" fmla="*/ 227539 h 480409"/>
              <a:gd name="connsiteX18" fmla="*/ 75921 w 607639"/>
              <a:gd name="connsiteY18" fmla="*/ 455078 h 480409"/>
              <a:gd name="connsiteX19" fmla="*/ 329141 w 607639"/>
              <a:gd name="connsiteY19" fmla="*/ 455078 h 480409"/>
              <a:gd name="connsiteX20" fmla="*/ 329141 w 607639"/>
              <a:gd name="connsiteY20" fmla="*/ 278113 h 480409"/>
              <a:gd name="connsiteX21" fmla="*/ 480985 w 607639"/>
              <a:gd name="connsiteY21" fmla="*/ 278113 h 480409"/>
              <a:gd name="connsiteX22" fmla="*/ 480985 w 607639"/>
              <a:gd name="connsiteY22" fmla="*/ 455078 h 480409"/>
              <a:gd name="connsiteX23" fmla="*/ 531629 w 607639"/>
              <a:gd name="connsiteY23" fmla="*/ 455078 h 480409"/>
              <a:gd name="connsiteX24" fmla="*/ 531629 w 607639"/>
              <a:gd name="connsiteY24" fmla="*/ 227539 h 480409"/>
              <a:gd name="connsiteX25" fmla="*/ 372487 w 607639"/>
              <a:gd name="connsiteY25" fmla="*/ 155366 h 480409"/>
              <a:gd name="connsiteX26" fmla="*/ 375691 w 607639"/>
              <a:gd name="connsiteY26" fmla="*/ 202296 h 480409"/>
              <a:gd name="connsiteX27" fmla="*/ 468079 w 607639"/>
              <a:gd name="connsiteY27" fmla="*/ 202296 h 480409"/>
              <a:gd name="connsiteX28" fmla="*/ 458733 w 607639"/>
              <a:gd name="connsiteY28" fmla="*/ 155366 h 480409"/>
              <a:gd name="connsiteX29" fmla="*/ 260607 w 607639"/>
              <a:gd name="connsiteY29" fmla="*/ 155366 h 480409"/>
              <a:gd name="connsiteX30" fmla="*/ 257403 w 607639"/>
              <a:gd name="connsiteY30" fmla="*/ 202296 h 480409"/>
              <a:gd name="connsiteX31" fmla="*/ 350325 w 607639"/>
              <a:gd name="connsiteY31" fmla="*/ 202296 h 480409"/>
              <a:gd name="connsiteX32" fmla="*/ 347120 w 607639"/>
              <a:gd name="connsiteY32" fmla="*/ 155366 h 480409"/>
              <a:gd name="connsiteX33" fmla="*/ 148906 w 607639"/>
              <a:gd name="connsiteY33" fmla="*/ 155366 h 480409"/>
              <a:gd name="connsiteX34" fmla="*/ 139471 w 607639"/>
              <a:gd name="connsiteY34" fmla="*/ 202296 h 480409"/>
              <a:gd name="connsiteX35" fmla="*/ 232037 w 607639"/>
              <a:gd name="connsiteY35" fmla="*/ 202296 h 480409"/>
              <a:gd name="connsiteX36" fmla="*/ 235152 w 607639"/>
              <a:gd name="connsiteY36" fmla="*/ 155366 h 480409"/>
              <a:gd name="connsiteX37" fmla="*/ 50733 w 607639"/>
              <a:gd name="connsiteY37" fmla="*/ 155366 h 480409"/>
              <a:gd name="connsiteX38" fmla="*/ 35157 w 607639"/>
              <a:gd name="connsiteY38" fmla="*/ 202296 h 480409"/>
              <a:gd name="connsiteX39" fmla="*/ 113660 w 607639"/>
              <a:gd name="connsiteY39" fmla="*/ 202296 h 480409"/>
              <a:gd name="connsiteX40" fmla="*/ 123094 w 607639"/>
              <a:gd name="connsiteY40" fmla="*/ 155366 h 480409"/>
              <a:gd name="connsiteX41" fmla="*/ 367948 w 607639"/>
              <a:gd name="connsiteY41" fmla="*/ 87727 h 480409"/>
              <a:gd name="connsiteX42" fmla="*/ 370796 w 607639"/>
              <a:gd name="connsiteY42" fmla="*/ 130124 h 480409"/>
              <a:gd name="connsiteX43" fmla="*/ 453660 w 607639"/>
              <a:gd name="connsiteY43" fmla="*/ 130124 h 480409"/>
              <a:gd name="connsiteX44" fmla="*/ 445116 w 607639"/>
              <a:gd name="connsiteY44" fmla="*/ 87727 h 480409"/>
              <a:gd name="connsiteX45" fmla="*/ 265058 w 607639"/>
              <a:gd name="connsiteY45" fmla="*/ 87727 h 480409"/>
              <a:gd name="connsiteX46" fmla="*/ 262209 w 607639"/>
              <a:gd name="connsiteY46" fmla="*/ 130124 h 480409"/>
              <a:gd name="connsiteX47" fmla="*/ 345429 w 607639"/>
              <a:gd name="connsiteY47" fmla="*/ 130124 h 480409"/>
              <a:gd name="connsiteX48" fmla="*/ 342581 w 607639"/>
              <a:gd name="connsiteY48" fmla="*/ 87727 h 480409"/>
              <a:gd name="connsiteX49" fmla="*/ 162523 w 607639"/>
              <a:gd name="connsiteY49" fmla="*/ 87727 h 480409"/>
              <a:gd name="connsiteX50" fmla="*/ 153979 w 607639"/>
              <a:gd name="connsiteY50" fmla="*/ 130124 h 480409"/>
              <a:gd name="connsiteX51" fmla="*/ 236843 w 607639"/>
              <a:gd name="connsiteY51" fmla="*/ 130124 h 480409"/>
              <a:gd name="connsiteX52" fmla="*/ 239691 w 607639"/>
              <a:gd name="connsiteY52" fmla="*/ 87727 h 480409"/>
              <a:gd name="connsiteX53" fmla="*/ 73340 w 607639"/>
              <a:gd name="connsiteY53" fmla="*/ 87727 h 480409"/>
              <a:gd name="connsiteX54" fmla="*/ 59188 w 607639"/>
              <a:gd name="connsiteY54" fmla="*/ 130124 h 480409"/>
              <a:gd name="connsiteX55" fmla="*/ 128167 w 607639"/>
              <a:gd name="connsiteY55" fmla="*/ 130124 h 480409"/>
              <a:gd name="connsiteX56" fmla="*/ 136623 w 607639"/>
              <a:gd name="connsiteY56" fmla="*/ 87727 h 480409"/>
              <a:gd name="connsiteX57" fmla="*/ 458466 w 607639"/>
              <a:gd name="connsiteY57" fmla="*/ 25331 h 480409"/>
              <a:gd name="connsiteX58" fmla="*/ 465854 w 607639"/>
              <a:gd name="connsiteY58" fmla="*/ 62395 h 480409"/>
              <a:gd name="connsiteX59" fmla="*/ 466210 w 607639"/>
              <a:gd name="connsiteY59" fmla="*/ 62395 h 480409"/>
              <a:gd name="connsiteX60" fmla="*/ 466210 w 607639"/>
              <a:gd name="connsiteY60" fmla="*/ 64173 h 480409"/>
              <a:gd name="connsiteX61" fmla="*/ 493890 w 607639"/>
              <a:gd name="connsiteY61" fmla="*/ 202296 h 480409"/>
              <a:gd name="connsiteX62" fmla="*/ 572482 w 607639"/>
              <a:gd name="connsiteY62" fmla="*/ 202296 h 480409"/>
              <a:gd name="connsiteX63" fmla="*/ 513383 w 607639"/>
              <a:gd name="connsiteY63" fmla="*/ 25331 h 480409"/>
              <a:gd name="connsiteX64" fmla="*/ 363764 w 607639"/>
              <a:gd name="connsiteY64" fmla="*/ 25331 h 480409"/>
              <a:gd name="connsiteX65" fmla="*/ 366257 w 607639"/>
              <a:gd name="connsiteY65" fmla="*/ 62395 h 480409"/>
              <a:gd name="connsiteX66" fmla="*/ 440042 w 607639"/>
              <a:gd name="connsiteY66" fmla="*/ 62395 h 480409"/>
              <a:gd name="connsiteX67" fmla="*/ 432566 w 607639"/>
              <a:gd name="connsiteY67" fmla="*/ 25331 h 480409"/>
              <a:gd name="connsiteX68" fmla="*/ 269241 w 607639"/>
              <a:gd name="connsiteY68" fmla="*/ 25331 h 480409"/>
              <a:gd name="connsiteX69" fmla="*/ 266749 w 607639"/>
              <a:gd name="connsiteY69" fmla="*/ 62395 h 480409"/>
              <a:gd name="connsiteX70" fmla="*/ 340890 w 607639"/>
              <a:gd name="connsiteY70" fmla="*/ 62395 h 480409"/>
              <a:gd name="connsiteX71" fmla="*/ 338398 w 607639"/>
              <a:gd name="connsiteY71" fmla="*/ 25331 h 480409"/>
              <a:gd name="connsiteX72" fmla="*/ 174984 w 607639"/>
              <a:gd name="connsiteY72" fmla="*/ 25331 h 480409"/>
              <a:gd name="connsiteX73" fmla="*/ 167508 w 607639"/>
              <a:gd name="connsiteY73" fmla="*/ 62395 h 480409"/>
              <a:gd name="connsiteX74" fmla="*/ 241382 w 607639"/>
              <a:gd name="connsiteY74" fmla="*/ 62395 h 480409"/>
              <a:gd name="connsiteX75" fmla="*/ 243874 w 607639"/>
              <a:gd name="connsiteY75" fmla="*/ 25331 h 480409"/>
              <a:gd name="connsiteX76" fmla="*/ 94167 w 607639"/>
              <a:gd name="connsiteY76" fmla="*/ 25331 h 480409"/>
              <a:gd name="connsiteX77" fmla="*/ 81796 w 607639"/>
              <a:gd name="connsiteY77" fmla="*/ 62395 h 480409"/>
              <a:gd name="connsiteX78" fmla="*/ 141785 w 607639"/>
              <a:gd name="connsiteY78" fmla="*/ 62395 h 480409"/>
              <a:gd name="connsiteX79" fmla="*/ 149173 w 607639"/>
              <a:gd name="connsiteY79" fmla="*/ 25331 h 480409"/>
              <a:gd name="connsiteX80" fmla="*/ 75921 w 607639"/>
              <a:gd name="connsiteY80" fmla="*/ 0 h 480409"/>
              <a:gd name="connsiteX81" fmla="*/ 531629 w 607639"/>
              <a:gd name="connsiteY81" fmla="*/ 0 h 480409"/>
              <a:gd name="connsiteX82" fmla="*/ 607639 w 607639"/>
              <a:gd name="connsiteY82" fmla="*/ 227539 h 480409"/>
              <a:gd name="connsiteX83" fmla="*/ 556995 w 607639"/>
              <a:gd name="connsiteY83" fmla="*/ 227539 h 480409"/>
              <a:gd name="connsiteX84" fmla="*/ 556995 w 607639"/>
              <a:gd name="connsiteY84" fmla="*/ 480409 h 480409"/>
              <a:gd name="connsiteX85" fmla="*/ 50644 w 607639"/>
              <a:gd name="connsiteY85" fmla="*/ 480409 h 480409"/>
              <a:gd name="connsiteX86" fmla="*/ 50644 w 607639"/>
              <a:gd name="connsiteY86" fmla="*/ 227539 h 480409"/>
              <a:gd name="connsiteX87" fmla="*/ 0 w 607639"/>
              <a:gd name="connsiteY87" fmla="*/ 227539 h 480409"/>
              <a:gd name="connsiteX88" fmla="*/ 54026 w 607639"/>
              <a:gd name="connsiteY88" fmla="*/ 65684 h 480409"/>
              <a:gd name="connsiteX89" fmla="*/ 54026 w 607639"/>
              <a:gd name="connsiteY89" fmla="*/ 62395 h 480409"/>
              <a:gd name="connsiteX90" fmla="*/ 55094 w 607639"/>
              <a:gd name="connsiteY90" fmla="*/ 62395 h 48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7639" h="480409">
                <a:moveTo>
                  <a:pt x="379748" y="366658"/>
                </a:moveTo>
                <a:cubicBezTo>
                  <a:pt x="386744" y="366658"/>
                  <a:pt x="392415" y="372297"/>
                  <a:pt x="392415" y="379254"/>
                </a:cubicBezTo>
                <a:cubicBezTo>
                  <a:pt x="392415" y="386211"/>
                  <a:pt x="386744" y="391850"/>
                  <a:pt x="379748" y="391850"/>
                </a:cubicBezTo>
                <a:cubicBezTo>
                  <a:pt x="372752" y="391850"/>
                  <a:pt x="367081" y="386211"/>
                  <a:pt x="367081" y="379254"/>
                </a:cubicBezTo>
                <a:cubicBezTo>
                  <a:pt x="367081" y="372297"/>
                  <a:pt x="372752" y="366658"/>
                  <a:pt x="379748" y="366658"/>
                </a:cubicBezTo>
                <a:close/>
                <a:moveTo>
                  <a:pt x="354419" y="303355"/>
                </a:moveTo>
                <a:lnTo>
                  <a:pt x="354419" y="455078"/>
                </a:lnTo>
                <a:lnTo>
                  <a:pt x="455707" y="455078"/>
                </a:lnTo>
                <a:lnTo>
                  <a:pt x="455707" y="303355"/>
                </a:lnTo>
                <a:close/>
                <a:moveTo>
                  <a:pt x="151960" y="303334"/>
                </a:moveTo>
                <a:lnTo>
                  <a:pt x="151960" y="353894"/>
                </a:lnTo>
                <a:lnTo>
                  <a:pt x="253155" y="353894"/>
                </a:lnTo>
                <a:lnTo>
                  <a:pt x="253155" y="303334"/>
                </a:lnTo>
                <a:close/>
                <a:moveTo>
                  <a:pt x="126594" y="278098"/>
                </a:moveTo>
                <a:lnTo>
                  <a:pt x="278521" y="278098"/>
                </a:lnTo>
                <a:lnTo>
                  <a:pt x="278521" y="379218"/>
                </a:lnTo>
                <a:lnTo>
                  <a:pt x="126594" y="379218"/>
                </a:lnTo>
                <a:close/>
                <a:moveTo>
                  <a:pt x="75921" y="227539"/>
                </a:moveTo>
                <a:lnTo>
                  <a:pt x="75921" y="455078"/>
                </a:lnTo>
                <a:lnTo>
                  <a:pt x="329141" y="455078"/>
                </a:lnTo>
                <a:lnTo>
                  <a:pt x="329141" y="278113"/>
                </a:lnTo>
                <a:lnTo>
                  <a:pt x="480985" y="278113"/>
                </a:lnTo>
                <a:lnTo>
                  <a:pt x="480985" y="455078"/>
                </a:lnTo>
                <a:lnTo>
                  <a:pt x="531629" y="455078"/>
                </a:lnTo>
                <a:lnTo>
                  <a:pt x="531629" y="227539"/>
                </a:lnTo>
                <a:close/>
                <a:moveTo>
                  <a:pt x="372487" y="155366"/>
                </a:moveTo>
                <a:lnTo>
                  <a:pt x="375691" y="202296"/>
                </a:lnTo>
                <a:lnTo>
                  <a:pt x="468079" y="202296"/>
                </a:lnTo>
                <a:lnTo>
                  <a:pt x="458733" y="155366"/>
                </a:lnTo>
                <a:close/>
                <a:moveTo>
                  <a:pt x="260607" y="155366"/>
                </a:moveTo>
                <a:lnTo>
                  <a:pt x="257403" y="202296"/>
                </a:lnTo>
                <a:lnTo>
                  <a:pt x="350325" y="202296"/>
                </a:lnTo>
                <a:lnTo>
                  <a:pt x="347120" y="155366"/>
                </a:lnTo>
                <a:close/>
                <a:moveTo>
                  <a:pt x="148906" y="155366"/>
                </a:moveTo>
                <a:lnTo>
                  <a:pt x="139471" y="202296"/>
                </a:lnTo>
                <a:lnTo>
                  <a:pt x="232037" y="202296"/>
                </a:lnTo>
                <a:lnTo>
                  <a:pt x="235152" y="155366"/>
                </a:lnTo>
                <a:close/>
                <a:moveTo>
                  <a:pt x="50733" y="155366"/>
                </a:moveTo>
                <a:lnTo>
                  <a:pt x="35157" y="202296"/>
                </a:lnTo>
                <a:lnTo>
                  <a:pt x="113660" y="202296"/>
                </a:lnTo>
                <a:lnTo>
                  <a:pt x="123094" y="155366"/>
                </a:lnTo>
                <a:close/>
                <a:moveTo>
                  <a:pt x="367948" y="87727"/>
                </a:moveTo>
                <a:lnTo>
                  <a:pt x="370796" y="130124"/>
                </a:lnTo>
                <a:lnTo>
                  <a:pt x="453660" y="130124"/>
                </a:lnTo>
                <a:lnTo>
                  <a:pt x="445116" y="87727"/>
                </a:lnTo>
                <a:close/>
                <a:moveTo>
                  <a:pt x="265058" y="87727"/>
                </a:moveTo>
                <a:lnTo>
                  <a:pt x="262209" y="130124"/>
                </a:lnTo>
                <a:lnTo>
                  <a:pt x="345429" y="130124"/>
                </a:lnTo>
                <a:lnTo>
                  <a:pt x="342581" y="87727"/>
                </a:lnTo>
                <a:close/>
                <a:moveTo>
                  <a:pt x="162523" y="87727"/>
                </a:moveTo>
                <a:lnTo>
                  <a:pt x="153979" y="130124"/>
                </a:lnTo>
                <a:lnTo>
                  <a:pt x="236843" y="130124"/>
                </a:lnTo>
                <a:lnTo>
                  <a:pt x="239691" y="87727"/>
                </a:lnTo>
                <a:close/>
                <a:moveTo>
                  <a:pt x="73340" y="87727"/>
                </a:moveTo>
                <a:lnTo>
                  <a:pt x="59188" y="130124"/>
                </a:lnTo>
                <a:lnTo>
                  <a:pt x="128167" y="130124"/>
                </a:lnTo>
                <a:lnTo>
                  <a:pt x="136623" y="87727"/>
                </a:lnTo>
                <a:close/>
                <a:moveTo>
                  <a:pt x="458466" y="25331"/>
                </a:moveTo>
                <a:lnTo>
                  <a:pt x="465854" y="62395"/>
                </a:lnTo>
                <a:lnTo>
                  <a:pt x="466210" y="62395"/>
                </a:lnTo>
                <a:lnTo>
                  <a:pt x="466210" y="64173"/>
                </a:lnTo>
                <a:lnTo>
                  <a:pt x="493890" y="202296"/>
                </a:lnTo>
                <a:lnTo>
                  <a:pt x="572482" y="202296"/>
                </a:lnTo>
                <a:lnTo>
                  <a:pt x="513383" y="25331"/>
                </a:lnTo>
                <a:close/>
                <a:moveTo>
                  <a:pt x="363764" y="25331"/>
                </a:moveTo>
                <a:lnTo>
                  <a:pt x="366257" y="62395"/>
                </a:lnTo>
                <a:lnTo>
                  <a:pt x="440042" y="62395"/>
                </a:lnTo>
                <a:lnTo>
                  <a:pt x="432566" y="25331"/>
                </a:lnTo>
                <a:close/>
                <a:moveTo>
                  <a:pt x="269241" y="25331"/>
                </a:moveTo>
                <a:lnTo>
                  <a:pt x="266749" y="62395"/>
                </a:lnTo>
                <a:lnTo>
                  <a:pt x="340890" y="62395"/>
                </a:lnTo>
                <a:lnTo>
                  <a:pt x="338398" y="25331"/>
                </a:lnTo>
                <a:close/>
                <a:moveTo>
                  <a:pt x="174984" y="25331"/>
                </a:moveTo>
                <a:lnTo>
                  <a:pt x="167508" y="62395"/>
                </a:lnTo>
                <a:lnTo>
                  <a:pt x="241382" y="62395"/>
                </a:lnTo>
                <a:lnTo>
                  <a:pt x="243874" y="25331"/>
                </a:lnTo>
                <a:close/>
                <a:moveTo>
                  <a:pt x="94167" y="25331"/>
                </a:moveTo>
                <a:lnTo>
                  <a:pt x="81796" y="62395"/>
                </a:lnTo>
                <a:lnTo>
                  <a:pt x="141785" y="62395"/>
                </a:lnTo>
                <a:lnTo>
                  <a:pt x="149173" y="25331"/>
                </a:lnTo>
                <a:close/>
                <a:moveTo>
                  <a:pt x="75921" y="0"/>
                </a:moveTo>
                <a:lnTo>
                  <a:pt x="531629" y="0"/>
                </a:lnTo>
                <a:lnTo>
                  <a:pt x="607639" y="227539"/>
                </a:lnTo>
                <a:lnTo>
                  <a:pt x="556995" y="227539"/>
                </a:lnTo>
                <a:lnTo>
                  <a:pt x="556995" y="480409"/>
                </a:lnTo>
                <a:lnTo>
                  <a:pt x="50644" y="480409"/>
                </a:lnTo>
                <a:lnTo>
                  <a:pt x="50644" y="227539"/>
                </a:lnTo>
                <a:lnTo>
                  <a:pt x="0" y="227539"/>
                </a:lnTo>
                <a:lnTo>
                  <a:pt x="54026" y="65684"/>
                </a:lnTo>
                <a:lnTo>
                  <a:pt x="54026" y="62395"/>
                </a:lnTo>
                <a:lnTo>
                  <a:pt x="55094" y="623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文本框 37"/>
          <p:cNvSpPr txBox="1"/>
          <p:nvPr/>
        </p:nvSpPr>
        <p:spPr>
          <a:xfrm>
            <a:off x="1633892" y="5236621"/>
            <a:ext cx="790575" cy="153670"/>
          </a:xfrm>
          <a:prstGeom prst="rect">
            <a:avLst/>
          </a:prstGeom>
          <a:noFill/>
          <a:ln w="9525">
            <a:noFill/>
          </a:ln>
        </p:spPr>
        <p:txBody>
          <a:bodyPr wrap="square" lIns="0" tIns="0" rIns="0" bIns="0">
            <a:spAutoFit/>
          </a:bodyPr>
          <a:lstStyle/>
          <a:p>
            <a:pPr indent="0" algn="ctr">
              <a:lnSpc>
                <a:spcPct val="100000"/>
              </a:lnSpc>
            </a:pP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户用分布式</a:t>
            </a:r>
          </a:p>
        </p:txBody>
      </p:sp>
      <p:sp>
        <p:nvSpPr>
          <p:cNvPr id="39" name="文本框 38"/>
          <p:cNvSpPr txBox="1"/>
          <p:nvPr/>
        </p:nvSpPr>
        <p:spPr>
          <a:xfrm>
            <a:off x="2633382" y="5236621"/>
            <a:ext cx="790575" cy="153670"/>
          </a:xfrm>
          <a:prstGeom prst="rect">
            <a:avLst/>
          </a:prstGeom>
          <a:noFill/>
          <a:ln w="9525">
            <a:noFill/>
          </a:ln>
        </p:spPr>
        <p:txBody>
          <a:bodyPr wrap="square" lIns="0" tIns="0" rIns="0" bIns="0">
            <a:spAutoFit/>
          </a:bodyPr>
          <a:lstStyle/>
          <a:p>
            <a:pPr indent="0" algn="ctr">
              <a:lnSpc>
                <a:spcPct val="100000"/>
              </a:lnSpc>
            </a:pP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工商业屋顶</a:t>
            </a:r>
          </a:p>
        </p:txBody>
      </p:sp>
      <p:sp>
        <p:nvSpPr>
          <p:cNvPr id="6" name="solar-panel-in-sunlight_34736"/>
          <p:cNvSpPr/>
          <p:nvPr/>
        </p:nvSpPr>
        <p:spPr>
          <a:xfrm>
            <a:off x="5046363" y="4578126"/>
            <a:ext cx="544830" cy="492760"/>
          </a:xfrm>
          <a:custGeom>
            <a:avLst/>
            <a:gdLst>
              <a:gd name="T0" fmla="*/ 5589 w 6641"/>
              <a:gd name="T1" fmla="*/ 427 h 6021"/>
              <a:gd name="T2" fmla="*/ 5589 w 6641"/>
              <a:gd name="T3" fmla="*/ 1659 h 6021"/>
              <a:gd name="T4" fmla="*/ 4776 w 6641"/>
              <a:gd name="T5" fmla="*/ 839 h 6021"/>
              <a:gd name="T6" fmla="*/ 4562 w 6641"/>
              <a:gd name="T7" fmla="*/ 803 h 6021"/>
              <a:gd name="T8" fmla="*/ 4940 w 6641"/>
              <a:gd name="T9" fmla="*/ 212 h 6021"/>
              <a:gd name="T10" fmla="*/ 5041 w 6641"/>
              <a:gd name="T11" fmla="*/ 404 h 6021"/>
              <a:gd name="T12" fmla="*/ 6081 w 6641"/>
              <a:gd name="T13" fmla="*/ 364 h 6021"/>
              <a:gd name="T14" fmla="*/ 6107 w 6641"/>
              <a:gd name="T15" fmla="*/ 415 h 6021"/>
              <a:gd name="T16" fmla="*/ 6634 w 6641"/>
              <a:gd name="T17" fmla="*/ 758 h 6021"/>
              <a:gd name="T18" fmla="*/ 6636 w 6641"/>
              <a:gd name="T19" fmla="*/ 1438 h 6021"/>
              <a:gd name="T20" fmla="*/ 6441 w 6641"/>
              <a:gd name="T21" fmla="*/ 1341 h 6021"/>
              <a:gd name="T22" fmla="*/ 6218 w 6641"/>
              <a:gd name="T23" fmla="*/ 1995 h 6021"/>
              <a:gd name="T24" fmla="*/ 6244 w 6641"/>
              <a:gd name="T25" fmla="*/ 1944 h 6021"/>
              <a:gd name="T26" fmla="*/ 5623 w 6641"/>
              <a:gd name="T27" fmla="*/ 1985 h 6021"/>
              <a:gd name="T28" fmla="*/ 4932 w 6641"/>
              <a:gd name="T29" fmla="*/ 1959 h 6021"/>
              <a:gd name="T30" fmla="*/ 5096 w 6641"/>
              <a:gd name="T31" fmla="*/ 1836 h 6021"/>
              <a:gd name="T32" fmla="*/ 4778 w 6641"/>
              <a:gd name="T33" fmla="*/ 1366 h 6021"/>
              <a:gd name="T34" fmla="*/ 4574 w 6641"/>
              <a:gd name="T35" fmla="*/ 1464 h 6021"/>
              <a:gd name="T36" fmla="*/ 4778 w 6641"/>
              <a:gd name="T37" fmla="*/ 1366 h 6021"/>
              <a:gd name="T38" fmla="*/ 5586 w 6641"/>
              <a:gd name="T39" fmla="*/ 0 h 6021"/>
              <a:gd name="T40" fmla="*/ 5554 w 6641"/>
              <a:gd name="T41" fmla="*/ 215 h 6021"/>
              <a:gd name="T42" fmla="*/ 247 w 6641"/>
              <a:gd name="T43" fmla="*/ 1463 h 6021"/>
              <a:gd name="T44" fmla="*/ 50 w 6641"/>
              <a:gd name="T45" fmla="*/ 1595 h 6021"/>
              <a:gd name="T46" fmla="*/ 1806 w 6641"/>
              <a:gd name="T47" fmla="*/ 5121 h 6021"/>
              <a:gd name="T48" fmla="*/ 2855 w 6641"/>
              <a:gd name="T49" fmla="*/ 6021 h 6021"/>
              <a:gd name="T50" fmla="*/ 5296 w 6641"/>
              <a:gd name="T51" fmla="*/ 5480 h 6021"/>
              <a:gd name="T52" fmla="*/ 6069 w 6641"/>
              <a:gd name="T53" fmla="*/ 5025 h 6021"/>
              <a:gd name="T54" fmla="*/ 4677 w 6641"/>
              <a:gd name="T55" fmla="*/ 4270 h 6021"/>
              <a:gd name="T56" fmla="*/ 3738 w 6641"/>
              <a:gd name="T57" fmla="*/ 4329 h 6021"/>
              <a:gd name="T58" fmla="*/ 4462 w 6641"/>
              <a:gd name="T59" fmla="*/ 3926 h 6021"/>
              <a:gd name="T60" fmla="*/ 3497 w 6641"/>
              <a:gd name="T61" fmla="*/ 3719 h 6021"/>
              <a:gd name="T62" fmla="*/ 4190 w 6641"/>
              <a:gd name="T63" fmla="*/ 3283 h 6021"/>
              <a:gd name="T64" fmla="*/ 3071 w 6641"/>
              <a:gd name="T65" fmla="*/ 2972 h 6021"/>
              <a:gd name="T66" fmla="*/ 4086 w 6641"/>
              <a:gd name="T67" fmla="*/ 3035 h 6021"/>
              <a:gd name="T68" fmla="*/ 1902 w 6641"/>
              <a:gd name="T69" fmla="*/ 2891 h 6021"/>
              <a:gd name="T70" fmla="*/ 3003 w 6641"/>
              <a:gd name="T71" fmla="*/ 2976 h 6021"/>
              <a:gd name="T72" fmla="*/ 3197 w 6641"/>
              <a:gd name="T73" fmla="*/ 3704 h 6021"/>
              <a:gd name="T74" fmla="*/ 2373 w 6641"/>
              <a:gd name="T75" fmla="*/ 3726 h 6021"/>
              <a:gd name="T76" fmla="*/ 2591 w 6641"/>
              <a:gd name="T77" fmla="*/ 4287 h 6021"/>
              <a:gd name="T78" fmla="*/ 4562 w 6641"/>
              <a:gd name="T79" fmla="*/ 3773 h 6021"/>
              <a:gd name="T80" fmla="*/ 5349 w 6641"/>
              <a:gd name="T81" fmla="*/ 3812 h 6021"/>
              <a:gd name="T82" fmla="*/ 4070 w 6641"/>
              <a:gd name="T83" fmla="*/ 2586 h 6021"/>
              <a:gd name="T84" fmla="*/ 4055 w 6641"/>
              <a:gd name="T85" fmla="*/ 2522 h 6021"/>
              <a:gd name="T86" fmla="*/ 3823 w 6641"/>
              <a:gd name="T87" fmla="*/ 2413 h 6021"/>
              <a:gd name="T88" fmla="*/ 3660 w 6641"/>
              <a:gd name="T89" fmla="*/ 2028 h 6021"/>
              <a:gd name="T90" fmla="*/ 1627 w 6641"/>
              <a:gd name="T91" fmla="*/ 2243 h 6021"/>
              <a:gd name="T92" fmla="*/ 1554 w 6641"/>
              <a:gd name="T93" fmla="*/ 2234 h 6021"/>
              <a:gd name="T94" fmla="*/ 1503 w 6641"/>
              <a:gd name="T95" fmla="*/ 2386 h 6021"/>
              <a:gd name="T96" fmla="*/ 704 w 6641"/>
              <a:gd name="T97" fmla="*/ 2323 h 6021"/>
              <a:gd name="T98" fmla="*/ 2042 w 6641"/>
              <a:gd name="T99" fmla="*/ 3646 h 6021"/>
              <a:gd name="T100" fmla="*/ 2226 w 6641"/>
              <a:gd name="T101" fmla="*/ 3821 h 6021"/>
              <a:gd name="T102" fmla="*/ 1803 w 6641"/>
              <a:gd name="T103" fmla="*/ 4930 h 6021"/>
              <a:gd name="T104" fmla="*/ 1803 w 6641"/>
              <a:gd name="T105" fmla="*/ 4929 h 6021"/>
              <a:gd name="T106" fmla="*/ 3486 w 6641"/>
              <a:gd name="T107" fmla="*/ 4383 h 6021"/>
              <a:gd name="T108" fmla="*/ 3602 w 6641"/>
              <a:gd name="T109" fmla="*/ 5536 h 6021"/>
              <a:gd name="T110" fmla="*/ 4187 w 6641"/>
              <a:gd name="T111" fmla="*/ 5555 h 6021"/>
              <a:gd name="T112" fmla="*/ 4187 w 6641"/>
              <a:gd name="T113" fmla="*/ 5121 h 6021"/>
              <a:gd name="T114" fmla="*/ 4314 w 6641"/>
              <a:gd name="T115" fmla="*/ 5561 h 6021"/>
              <a:gd name="T116" fmla="*/ 4567 w 6641"/>
              <a:gd name="T117" fmla="*/ 4423 h 6021"/>
              <a:gd name="T118" fmla="*/ 4787 w 6641"/>
              <a:gd name="T119" fmla="*/ 4530 h 6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41" h="6021">
                <a:moveTo>
                  <a:pt x="5589" y="427"/>
                </a:moveTo>
                <a:cubicBezTo>
                  <a:pt x="5214" y="427"/>
                  <a:pt x="4909" y="732"/>
                  <a:pt x="4909" y="1107"/>
                </a:cubicBezTo>
                <a:cubicBezTo>
                  <a:pt x="4909" y="1482"/>
                  <a:pt x="5214" y="1786"/>
                  <a:pt x="5589" y="1786"/>
                </a:cubicBezTo>
                <a:cubicBezTo>
                  <a:pt x="5963" y="1786"/>
                  <a:pt x="6268" y="1482"/>
                  <a:pt x="6268" y="1107"/>
                </a:cubicBezTo>
                <a:cubicBezTo>
                  <a:pt x="6268" y="732"/>
                  <a:pt x="5963" y="427"/>
                  <a:pt x="5589" y="427"/>
                </a:cubicBezTo>
                <a:close/>
                <a:moveTo>
                  <a:pt x="5589" y="1659"/>
                </a:moveTo>
                <a:cubicBezTo>
                  <a:pt x="5284" y="1659"/>
                  <a:pt x="5036" y="1411"/>
                  <a:pt x="5036" y="1107"/>
                </a:cubicBezTo>
                <a:cubicBezTo>
                  <a:pt x="5036" y="802"/>
                  <a:pt x="5284" y="554"/>
                  <a:pt x="5589" y="554"/>
                </a:cubicBezTo>
                <a:cubicBezTo>
                  <a:pt x="5893" y="554"/>
                  <a:pt x="6141" y="802"/>
                  <a:pt x="6141" y="1107"/>
                </a:cubicBezTo>
                <a:cubicBezTo>
                  <a:pt x="6141" y="1411"/>
                  <a:pt x="5893" y="1659"/>
                  <a:pt x="5589" y="1659"/>
                </a:cubicBezTo>
                <a:close/>
                <a:moveTo>
                  <a:pt x="4540" y="775"/>
                </a:moveTo>
                <a:cubicBezTo>
                  <a:pt x="4540" y="771"/>
                  <a:pt x="4540" y="767"/>
                  <a:pt x="4542" y="763"/>
                </a:cubicBezTo>
                <a:cubicBezTo>
                  <a:pt x="4547" y="746"/>
                  <a:pt x="4565" y="737"/>
                  <a:pt x="4582" y="742"/>
                </a:cubicBezTo>
                <a:lnTo>
                  <a:pt x="4756" y="799"/>
                </a:lnTo>
                <a:cubicBezTo>
                  <a:pt x="4773" y="804"/>
                  <a:pt x="4782" y="822"/>
                  <a:pt x="4776" y="839"/>
                </a:cubicBezTo>
                <a:cubicBezTo>
                  <a:pt x="4772" y="853"/>
                  <a:pt x="4760" y="861"/>
                  <a:pt x="4746" y="861"/>
                </a:cubicBezTo>
                <a:lnTo>
                  <a:pt x="4746" y="861"/>
                </a:lnTo>
                <a:lnTo>
                  <a:pt x="4746" y="861"/>
                </a:lnTo>
                <a:cubicBezTo>
                  <a:pt x="4743" y="861"/>
                  <a:pt x="4739" y="861"/>
                  <a:pt x="4736" y="860"/>
                </a:cubicBezTo>
                <a:lnTo>
                  <a:pt x="4562" y="803"/>
                </a:lnTo>
                <a:cubicBezTo>
                  <a:pt x="4550" y="799"/>
                  <a:pt x="4541" y="788"/>
                  <a:pt x="4540" y="775"/>
                </a:cubicBezTo>
                <a:close/>
                <a:moveTo>
                  <a:pt x="4933" y="256"/>
                </a:moveTo>
                <a:cubicBezTo>
                  <a:pt x="4923" y="242"/>
                  <a:pt x="4926" y="222"/>
                  <a:pt x="4940" y="212"/>
                </a:cubicBezTo>
                <a:lnTo>
                  <a:pt x="4940" y="212"/>
                </a:lnTo>
                <a:lnTo>
                  <a:pt x="4940" y="212"/>
                </a:lnTo>
                <a:cubicBezTo>
                  <a:pt x="4954" y="201"/>
                  <a:pt x="4974" y="205"/>
                  <a:pt x="4984" y="219"/>
                </a:cubicBezTo>
                <a:lnTo>
                  <a:pt x="5092" y="367"/>
                </a:lnTo>
                <a:cubicBezTo>
                  <a:pt x="5102" y="381"/>
                  <a:pt x="5099" y="401"/>
                  <a:pt x="5085" y="411"/>
                </a:cubicBezTo>
                <a:cubicBezTo>
                  <a:pt x="5079" y="416"/>
                  <a:pt x="5073" y="418"/>
                  <a:pt x="5066" y="418"/>
                </a:cubicBezTo>
                <a:cubicBezTo>
                  <a:pt x="5056" y="418"/>
                  <a:pt x="5047" y="413"/>
                  <a:pt x="5041" y="404"/>
                </a:cubicBezTo>
                <a:lnTo>
                  <a:pt x="5041" y="404"/>
                </a:lnTo>
                <a:lnTo>
                  <a:pt x="5040" y="404"/>
                </a:lnTo>
                <a:lnTo>
                  <a:pt x="4933" y="256"/>
                </a:lnTo>
                <a:close/>
                <a:moveTo>
                  <a:pt x="6088" y="409"/>
                </a:moveTo>
                <a:cubicBezTo>
                  <a:pt x="6074" y="398"/>
                  <a:pt x="6071" y="378"/>
                  <a:pt x="6081" y="364"/>
                </a:cubicBezTo>
                <a:lnTo>
                  <a:pt x="6189" y="216"/>
                </a:lnTo>
                <a:cubicBezTo>
                  <a:pt x="6199" y="201"/>
                  <a:pt x="6219" y="198"/>
                  <a:pt x="6233" y="209"/>
                </a:cubicBezTo>
                <a:cubicBezTo>
                  <a:pt x="6247" y="219"/>
                  <a:pt x="6250" y="239"/>
                  <a:pt x="6240" y="253"/>
                </a:cubicBezTo>
                <a:lnTo>
                  <a:pt x="6132" y="401"/>
                </a:lnTo>
                <a:cubicBezTo>
                  <a:pt x="6126" y="410"/>
                  <a:pt x="6117" y="415"/>
                  <a:pt x="6107" y="415"/>
                </a:cubicBezTo>
                <a:cubicBezTo>
                  <a:pt x="6100" y="415"/>
                  <a:pt x="6094" y="413"/>
                  <a:pt x="6088" y="409"/>
                </a:cubicBezTo>
                <a:close/>
                <a:moveTo>
                  <a:pt x="6399" y="834"/>
                </a:moveTo>
                <a:cubicBezTo>
                  <a:pt x="6394" y="817"/>
                  <a:pt x="6403" y="799"/>
                  <a:pt x="6420" y="794"/>
                </a:cubicBezTo>
                <a:lnTo>
                  <a:pt x="6594" y="737"/>
                </a:lnTo>
                <a:cubicBezTo>
                  <a:pt x="6610" y="732"/>
                  <a:pt x="6628" y="741"/>
                  <a:pt x="6634" y="758"/>
                </a:cubicBezTo>
                <a:cubicBezTo>
                  <a:pt x="6639" y="775"/>
                  <a:pt x="6630" y="792"/>
                  <a:pt x="6613" y="798"/>
                </a:cubicBezTo>
                <a:lnTo>
                  <a:pt x="6439" y="855"/>
                </a:lnTo>
                <a:cubicBezTo>
                  <a:pt x="6436" y="856"/>
                  <a:pt x="6433" y="856"/>
                  <a:pt x="6429" y="856"/>
                </a:cubicBezTo>
                <a:cubicBezTo>
                  <a:pt x="6416" y="856"/>
                  <a:pt x="6404" y="848"/>
                  <a:pt x="6399" y="834"/>
                </a:cubicBezTo>
                <a:close/>
                <a:moveTo>
                  <a:pt x="6636" y="1438"/>
                </a:moveTo>
                <a:cubicBezTo>
                  <a:pt x="6631" y="1451"/>
                  <a:pt x="6619" y="1460"/>
                  <a:pt x="6605" y="1460"/>
                </a:cubicBezTo>
                <a:cubicBezTo>
                  <a:pt x="6602" y="1460"/>
                  <a:pt x="6598" y="1459"/>
                  <a:pt x="6595" y="1458"/>
                </a:cubicBezTo>
                <a:lnTo>
                  <a:pt x="6421" y="1402"/>
                </a:lnTo>
                <a:cubicBezTo>
                  <a:pt x="6404" y="1396"/>
                  <a:pt x="6395" y="1378"/>
                  <a:pt x="6401" y="1361"/>
                </a:cubicBezTo>
                <a:cubicBezTo>
                  <a:pt x="6406" y="1345"/>
                  <a:pt x="6424" y="1335"/>
                  <a:pt x="6441" y="1341"/>
                </a:cubicBezTo>
                <a:lnTo>
                  <a:pt x="6615" y="1398"/>
                </a:lnTo>
                <a:cubicBezTo>
                  <a:pt x="6632" y="1403"/>
                  <a:pt x="6641" y="1421"/>
                  <a:pt x="6636" y="1438"/>
                </a:cubicBezTo>
                <a:close/>
                <a:moveTo>
                  <a:pt x="6244" y="1944"/>
                </a:moveTo>
                <a:cubicBezTo>
                  <a:pt x="6255" y="1958"/>
                  <a:pt x="6251" y="1978"/>
                  <a:pt x="6237" y="1989"/>
                </a:cubicBezTo>
                <a:cubicBezTo>
                  <a:pt x="6232" y="1993"/>
                  <a:pt x="6225" y="1995"/>
                  <a:pt x="6218" y="1995"/>
                </a:cubicBezTo>
                <a:cubicBezTo>
                  <a:pt x="6209" y="1995"/>
                  <a:pt x="6199" y="1990"/>
                  <a:pt x="6193" y="1982"/>
                </a:cubicBezTo>
                <a:lnTo>
                  <a:pt x="6085" y="1833"/>
                </a:lnTo>
                <a:cubicBezTo>
                  <a:pt x="6075" y="1819"/>
                  <a:pt x="6078" y="1799"/>
                  <a:pt x="6092" y="1789"/>
                </a:cubicBezTo>
                <a:cubicBezTo>
                  <a:pt x="6106" y="1779"/>
                  <a:pt x="6126" y="1782"/>
                  <a:pt x="6137" y="1796"/>
                </a:cubicBezTo>
                <a:lnTo>
                  <a:pt x="6244" y="1944"/>
                </a:lnTo>
                <a:close/>
                <a:moveTo>
                  <a:pt x="5559" y="2168"/>
                </a:moveTo>
                <a:lnTo>
                  <a:pt x="5559" y="1985"/>
                </a:lnTo>
                <a:cubicBezTo>
                  <a:pt x="5559" y="1968"/>
                  <a:pt x="5573" y="1953"/>
                  <a:pt x="5591" y="1953"/>
                </a:cubicBezTo>
                <a:cubicBezTo>
                  <a:pt x="5595" y="1953"/>
                  <a:pt x="5600" y="1954"/>
                  <a:pt x="5603" y="1956"/>
                </a:cubicBezTo>
                <a:cubicBezTo>
                  <a:pt x="5615" y="1961"/>
                  <a:pt x="5623" y="1972"/>
                  <a:pt x="5623" y="1985"/>
                </a:cubicBezTo>
                <a:lnTo>
                  <a:pt x="5623" y="2168"/>
                </a:lnTo>
                <a:cubicBezTo>
                  <a:pt x="5623" y="2186"/>
                  <a:pt x="5609" y="2200"/>
                  <a:pt x="5591" y="2200"/>
                </a:cubicBezTo>
                <a:cubicBezTo>
                  <a:pt x="5574" y="2200"/>
                  <a:pt x="5559" y="2186"/>
                  <a:pt x="5559" y="2168"/>
                </a:cubicBezTo>
                <a:close/>
                <a:moveTo>
                  <a:pt x="4931" y="1971"/>
                </a:moveTo>
                <a:cubicBezTo>
                  <a:pt x="4931" y="1967"/>
                  <a:pt x="4931" y="1963"/>
                  <a:pt x="4932" y="1959"/>
                </a:cubicBezTo>
                <a:cubicBezTo>
                  <a:pt x="4933" y="1955"/>
                  <a:pt x="4934" y="1951"/>
                  <a:pt x="4937" y="1947"/>
                </a:cubicBezTo>
                <a:lnTo>
                  <a:pt x="5045" y="1799"/>
                </a:lnTo>
                <a:cubicBezTo>
                  <a:pt x="5055" y="1785"/>
                  <a:pt x="5075" y="1782"/>
                  <a:pt x="5089" y="1792"/>
                </a:cubicBezTo>
                <a:cubicBezTo>
                  <a:pt x="5096" y="1797"/>
                  <a:pt x="5101" y="1805"/>
                  <a:pt x="5102" y="1813"/>
                </a:cubicBezTo>
                <a:cubicBezTo>
                  <a:pt x="5103" y="1821"/>
                  <a:pt x="5101" y="1829"/>
                  <a:pt x="5096" y="1836"/>
                </a:cubicBezTo>
                <a:lnTo>
                  <a:pt x="4989" y="1985"/>
                </a:lnTo>
                <a:cubicBezTo>
                  <a:pt x="4982" y="1993"/>
                  <a:pt x="4973" y="1998"/>
                  <a:pt x="4963" y="1998"/>
                </a:cubicBezTo>
                <a:cubicBezTo>
                  <a:pt x="4956" y="1998"/>
                  <a:pt x="4950" y="1996"/>
                  <a:pt x="4944" y="1992"/>
                </a:cubicBezTo>
                <a:cubicBezTo>
                  <a:pt x="4937" y="1986"/>
                  <a:pt x="4933" y="1979"/>
                  <a:pt x="4931" y="1971"/>
                </a:cubicBezTo>
                <a:close/>
                <a:moveTo>
                  <a:pt x="4778" y="1366"/>
                </a:moveTo>
                <a:cubicBezTo>
                  <a:pt x="4783" y="1383"/>
                  <a:pt x="4774" y="1401"/>
                  <a:pt x="4757" y="1406"/>
                </a:cubicBezTo>
                <a:lnTo>
                  <a:pt x="4757" y="1406"/>
                </a:lnTo>
                <a:lnTo>
                  <a:pt x="4757" y="1406"/>
                </a:lnTo>
                <a:lnTo>
                  <a:pt x="4583" y="1463"/>
                </a:lnTo>
                <a:cubicBezTo>
                  <a:pt x="4580" y="1464"/>
                  <a:pt x="4577" y="1464"/>
                  <a:pt x="4574" y="1464"/>
                </a:cubicBezTo>
                <a:cubicBezTo>
                  <a:pt x="4560" y="1464"/>
                  <a:pt x="4548" y="1456"/>
                  <a:pt x="4543" y="1443"/>
                </a:cubicBezTo>
                <a:cubicBezTo>
                  <a:pt x="4542" y="1438"/>
                  <a:pt x="4541" y="1434"/>
                  <a:pt x="4542" y="1430"/>
                </a:cubicBezTo>
                <a:cubicBezTo>
                  <a:pt x="4543" y="1418"/>
                  <a:pt x="4551" y="1406"/>
                  <a:pt x="4564" y="1402"/>
                </a:cubicBezTo>
                <a:lnTo>
                  <a:pt x="4738" y="1346"/>
                </a:lnTo>
                <a:cubicBezTo>
                  <a:pt x="4755" y="1340"/>
                  <a:pt x="4773" y="1350"/>
                  <a:pt x="4778" y="1366"/>
                </a:cubicBezTo>
                <a:close/>
                <a:moveTo>
                  <a:pt x="5554" y="215"/>
                </a:moveTo>
                <a:lnTo>
                  <a:pt x="5554" y="32"/>
                </a:lnTo>
                <a:cubicBezTo>
                  <a:pt x="5554" y="15"/>
                  <a:pt x="5568" y="0"/>
                  <a:pt x="5586" y="0"/>
                </a:cubicBezTo>
                <a:lnTo>
                  <a:pt x="5586" y="0"/>
                </a:lnTo>
                <a:lnTo>
                  <a:pt x="5586" y="0"/>
                </a:lnTo>
                <a:cubicBezTo>
                  <a:pt x="5604" y="0"/>
                  <a:pt x="5618" y="15"/>
                  <a:pt x="5618" y="32"/>
                </a:cubicBezTo>
                <a:lnTo>
                  <a:pt x="5618" y="215"/>
                </a:lnTo>
                <a:cubicBezTo>
                  <a:pt x="5618" y="233"/>
                  <a:pt x="5604" y="247"/>
                  <a:pt x="5586" y="247"/>
                </a:cubicBezTo>
                <a:cubicBezTo>
                  <a:pt x="5568" y="247"/>
                  <a:pt x="5554" y="233"/>
                  <a:pt x="5554" y="215"/>
                </a:cubicBezTo>
                <a:lnTo>
                  <a:pt x="5554" y="215"/>
                </a:lnTo>
                <a:close/>
                <a:moveTo>
                  <a:pt x="4780" y="1998"/>
                </a:moveTo>
                <a:cubicBezTo>
                  <a:pt x="4765" y="1963"/>
                  <a:pt x="4731" y="1941"/>
                  <a:pt x="4692" y="1941"/>
                </a:cubicBezTo>
                <a:lnTo>
                  <a:pt x="269" y="1460"/>
                </a:lnTo>
                <a:cubicBezTo>
                  <a:pt x="269" y="1460"/>
                  <a:pt x="268" y="1460"/>
                  <a:pt x="268" y="1460"/>
                </a:cubicBezTo>
                <a:cubicBezTo>
                  <a:pt x="261" y="1460"/>
                  <a:pt x="253" y="1461"/>
                  <a:pt x="247" y="1463"/>
                </a:cubicBezTo>
                <a:cubicBezTo>
                  <a:pt x="245" y="1464"/>
                  <a:pt x="243" y="1464"/>
                  <a:pt x="241" y="1465"/>
                </a:cubicBezTo>
                <a:cubicBezTo>
                  <a:pt x="236" y="1466"/>
                  <a:pt x="231" y="1468"/>
                  <a:pt x="226" y="1471"/>
                </a:cubicBezTo>
                <a:cubicBezTo>
                  <a:pt x="224" y="1472"/>
                  <a:pt x="222" y="1473"/>
                  <a:pt x="220" y="1475"/>
                </a:cubicBezTo>
                <a:cubicBezTo>
                  <a:pt x="218" y="1476"/>
                  <a:pt x="216" y="1477"/>
                  <a:pt x="213" y="1478"/>
                </a:cubicBezTo>
                <a:lnTo>
                  <a:pt x="50" y="1595"/>
                </a:lnTo>
                <a:cubicBezTo>
                  <a:pt x="13" y="1621"/>
                  <a:pt x="0" y="1670"/>
                  <a:pt x="18" y="1712"/>
                </a:cubicBezTo>
                <a:lnTo>
                  <a:pt x="1422" y="5064"/>
                </a:lnTo>
                <a:cubicBezTo>
                  <a:pt x="1437" y="5099"/>
                  <a:pt x="1471" y="5121"/>
                  <a:pt x="1509" y="5121"/>
                </a:cubicBezTo>
                <a:lnTo>
                  <a:pt x="1768" y="5121"/>
                </a:lnTo>
                <a:lnTo>
                  <a:pt x="1806" y="5121"/>
                </a:lnTo>
                <a:lnTo>
                  <a:pt x="3428" y="5121"/>
                </a:lnTo>
                <a:lnTo>
                  <a:pt x="3522" y="5436"/>
                </a:lnTo>
                <a:lnTo>
                  <a:pt x="2820" y="5904"/>
                </a:lnTo>
                <a:cubicBezTo>
                  <a:pt x="2795" y="5921"/>
                  <a:pt x="2785" y="5952"/>
                  <a:pt x="2796" y="5980"/>
                </a:cubicBezTo>
                <a:cubicBezTo>
                  <a:pt x="2805" y="6005"/>
                  <a:pt x="2829" y="6021"/>
                  <a:pt x="2855" y="6021"/>
                </a:cubicBezTo>
                <a:cubicBezTo>
                  <a:pt x="2858" y="6021"/>
                  <a:pt x="2861" y="6021"/>
                  <a:pt x="2864" y="6020"/>
                </a:cubicBezTo>
                <a:lnTo>
                  <a:pt x="4263" y="5820"/>
                </a:lnTo>
                <a:lnTo>
                  <a:pt x="5305" y="5606"/>
                </a:lnTo>
                <a:cubicBezTo>
                  <a:pt x="5337" y="5600"/>
                  <a:pt x="5359" y="5571"/>
                  <a:pt x="5356" y="5539"/>
                </a:cubicBezTo>
                <a:cubicBezTo>
                  <a:pt x="5354" y="5507"/>
                  <a:pt x="5328" y="5481"/>
                  <a:pt x="5296" y="5480"/>
                </a:cubicBezTo>
                <a:lnTo>
                  <a:pt x="4314" y="5433"/>
                </a:lnTo>
                <a:lnTo>
                  <a:pt x="4314" y="5121"/>
                </a:lnTo>
                <a:lnTo>
                  <a:pt x="5972" y="5121"/>
                </a:lnTo>
                <a:cubicBezTo>
                  <a:pt x="5973" y="5121"/>
                  <a:pt x="5974" y="5121"/>
                  <a:pt x="5974" y="5121"/>
                </a:cubicBezTo>
                <a:cubicBezTo>
                  <a:pt x="6027" y="5121"/>
                  <a:pt x="6069" y="5078"/>
                  <a:pt x="6069" y="5025"/>
                </a:cubicBezTo>
                <a:cubicBezTo>
                  <a:pt x="6069" y="5006"/>
                  <a:pt x="6064" y="4989"/>
                  <a:pt x="6055" y="4974"/>
                </a:cubicBezTo>
                <a:lnTo>
                  <a:pt x="4780" y="1998"/>
                </a:lnTo>
                <a:close/>
                <a:moveTo>
                  <a:pt x="5599" y="4397"/>
                </a:moveTo>
                <a:lnTo>
                  <a:pt x="4818" y="4368"/>
                </a:lnTo>
                <a:lnTo>
                  <a:pt x="4677" y="4270"/>
                </a:lnTo>
                <a:lnTo>
                  <a:pt x="4535" y="3935"/>
                </a:lnTo>
                <a:lnTo>
                  <a:pt x="4611" y="3839"/>
                </a:lnTo>
                <a:lnTo>
                  <a:pt x="5377" y="3878"/>
                </a:lnTo>
                <a:lnTo>
                  <a:pt x="5599" y="4397"/>
                </a:lnTo>
                <a:close/>
                <a:moveTo>
                  <a:pt x="3738" y="4329"/>
                </a:moveTo>
                <a:lnTo>
                  <a:pt x="3605" y="4236"/>
                </a:lnTo>
                <a:lnTo>
                  <a:pt x="3454" y="3880"/>
                </a:lnTo>
                <a:lnTo>
                  <a:pt x="3529" y="3785"/>
                </a:lnTo>
                <a:lnTo>
                  <a:pt x="4305" y="3824"/>
                </a:lnTo>
                <a:lnTo>
                  <a:pt x="4462" y="3926"/>
                </a:lnTo>
                <a:lnTo>
                  <a:pt x="4608" y="4271"/>
                </a:lnTo>
                <a:lnTo>
                  <a:pt x="4528" y="4358"/>
                </a:lnTo>
                <a:lnTo>
                  <a:pt x="3738" y="4329"/>
                </a:lnTo>
                <a:close/>
                <a:moveTo>
                  <a:pt x="4280" y="3759"/>
                </a:moveTo>
                <a:lnTo>
                  <a:pt x="3497" y="3719"/>
                </a:lnTo>
                <a:lnTo>
                  <a:pt x="3340" y="3610"/>
                </a:lnTo>
                <a:lnTo>
                  <a:pt x="3182" y="3235"/>
                </a:lnTo>
                <a:lnTo>
                  <a:pt x="3258" y="3138"/>
                </a:lnTo>
                <a:lnTo>
                  <a:pt x="4047" y="3189"/>
                </a:lnTo>
                <a:lnTo>
                  <a:pt x="4190" y="3283"/>
                </a:lnTo>
                <a:lnTo>
                  <a:pt x="4356" y="3676"/>
                </a:lnTo>
                <a:lnTo>
                  <a:pt x="4280" y="3759"/>
                </a:lnTo>
                <a:close/>
                <a:moveTo>
                  <a:pt x="4004" y="3123"/>
                </a:moveTo>
                <a:lnTo>
                  <a:pt x="3214" y="3071"/>
                </a:lnTo>
                <a:lnTo>
                  <a:pt x="3071" y="2972"/>
                </a:lnTo>
                <a:lnTo>
                  <a:pt x="2907" y="2584"/>
                </a:lnTo>
                <a:lnTo>
                  <a:pt x="2972" y="2501"/>
                </a:lnTo>
                <a:lnTo>
                  <a:pt x="3788" y="2564"/>
                </a:lnTo>
                <a:lnTo>
                  <a:pt x="3925" y="2654"/>
                </a:lnTo>
                <a:lnTo>
                  <a:pt x="4086" y="3035"/>
                </a:lnTo>
                <a:lnTo>
                  <a:pt x="4004" y="3123"/>
                </a:lnTo>
                <a:close/>
                <a:moveTo>
                  <a:pt x="3003" y="2976"/>
                </a:moveTo>
                <a:lnTo>
                  <a:pt x="2931" y="3053"/>
                </a:lnTo>
                <a:lnTo>
                  <a:pt x="2052" y="2996"/>
                </a:lnTo>
                <a:lnTo>
                  <a:pt x="1902" y="2891"/>
                </a:lnTo>
                <a:lnTo>
                  <a:pt x="1733" y="2493"/>
                </a:lnTo>
                <a:lnTo>
                  <a:pt x="1799" y="2409"/>
                </a:lnTo>
                <a:lnTo>
                  <a:pt x="2709" y="2480"/>
                </a:lnTo>
                <a:lnTo>
                  <a:pt x="2826" y="2556"/>
                </a:lnTo>
                <a:lnTo>
                  <a:pt x="3003" y="2976"/>
                </a:lnTo>
                <a:close/>
                <a:moveTo>
                  <a:pt x="2089" y="3062"/>
                </a:moveTo>
                <a:lnTo>
                  <a:pt x="2951" y="3118"/>
                </a:lnTo>
                <a:lnTo>
                  <a:pt x="3106" y="3220"/>
                </a:lnTo>
                <a:lnTo>
                  <a:pt x="3275" y="3620"/>
                </a:lnTo>
                <a:lnTo>
                  <a:pt x="3197" y="3704"/>
                </a:lnTo>
                <a:lnTo>
                  <a:pt x="2314" y="3660"/>
                </a:lnTo>
                <a:lnTo>
                  <a:pt x="2191" y="3574"/>
                </a:lnTo>
                <a:lnTo>
                  <a:pt x="2014" y="3157"/>
                </a:lnTo>
                <a:lnTo>
                  <a:pt x="2089" y="3062"/>
                </a:lnTo>
                <a:close/>
                <a:moveTo>
                  <a:pt x="2373" y="3726"/>
                </a:moveTo>
                <a:lnTo>
                  <a:pt x="3241" y="3770"/>
                </a:lnTo>
                <a:lnTo>
                  <a:pt x="3376" y="3858"/>
                </a:lnTo>
                <a:lnTo>
                  <a:pt x="3541" y="4248"/>
                </a:lnTo>
                <a:lnTo>
                  <a:pt x="3474" y="4319"/>
                </a:lnTo>
                <a:lnTo>
                  <a:pt x="2591" y="4287"/>
                </a:lnTo>
                <a:lnTo>
                  <a:pt x="2452" y="4191"/>
                </a:lnTo>
                <a:lnTo>
                  <a:pt x="2296" y="3823"/>
                </a:lnTo>
                <a:lnTo>
                  <a:pt x="2373" y="3726"/>
                </a:lnTo>
                <a:close/>
                <a:moveTo>
                  <a:pt x="5349" y="3812"/>
                </a:moveTo>
                <a:lnTo>
                  <a:pt x="4562" y="3773"/>
                </a:lnTo>
                <a:lnTo>
                  <a:pt x="4427" y="3679"/>
                </a:lnTo>
                <a:lnTo>
                  <a:pt x="4264" y="3294"/>
                </a:lnTo>
                <a:lnTo>
                  <a:pt x="4333" y="3208"/>
                </a:lnTo>
                <a:lnTo>
                  <a:pt x="5112" y="3258"/>
                </a:lnTo>
                <a:lnTo>
                  <a:pt x="5349" y="3812"/>
                </a:lnTo>
                <a:close/>
                <a:moveTo>
                  <a:pt x="5084" y="3192"/>
                </a:moveTo>
                <a:lnTo>
                  <a:pt x="4309" y="3142"/>
                </a:lnTo>
                <a:lnTo>
                  <a:pt x="4155" y="3036"/>
                </a:lnTo>
                <a:lnTo>
                  <a:pt x="4002" y="2673"/>
                </a:lnTo>
                <a:lnTo>
                  <a:pt x="4070" y="2586"/>
                </a:lnTo>
                <a:lnTo>
                  <a:pt x="4850" y="2648"/>
                </a:lnTo>
                <a:lnTo>
                  <a:pt x="5084" y="3192"/>
                </a:lnTo>
                <a:close/>
                <a:moveTo>
                  <a:pt x="4630" y="2132"/>
                </a:moveTo>
                <a:lnTo>
                  <a:pt x="4822" y="2581"/>
                </a:lnTo>
                <a:lnTo>
                  <a:pt x="4055" y="2522"/>
                </a:lnTo>
                <a:lnTo>
                  <a:pt x="3889" y="2406"/>
                </a:lnTo>
                <a:lnTo>
                  <a:pt x="3733" y="2036"/>
                </a:lnTo>
                <a:lnTo>
                  <a:pt x="4630" y="2132"/>
                </a:lnTo>
                <a:close/>
                <a:moveTo>
                  <a:pt x="3660" y="2028"/>
                </a:moveTo>
                <a:lnTo>
                  <a:pt x="3823" y="2413"/>
                </a:lnTo>
                <a:lnTo>
                  <a:pt x="3745" y="2497"/>
                </a:lnTo>
                <a:lnTo>
                  <a:pt x="2975" y="2437"/>
                </a:lnTo>
                <a:lnTo>
                  <a:pt x="2790" y="2308"/>
                </a:lnTo>
                <a:lnTo>
                  <a:pt x="2625" y="1917"/>
                </a:lnTo>
                <a:lnTo>
                  <a:pt x="3660" y="2028"/>
                </a:lnTo>
                <a:close/>
                <a:moveTo>
                  <a:pt x="2552" y="1910"/>
                </a:moveTo>
                <a:lnTo>
                  <a:pt x="2727" y="2324"/>
                </a:lnTo>
                <a:lnTo>
                  <a:pt x="2646" y="2411"/>
                </a:lnTo>
                <a:lnTo>
                  <a:pt x="1771" y="2343"/>
                </a:lnTo>
                <a:lnTo>
                  <a:pt x="1627" y="2243"/>
                </a:lnTo>
                <a:lnTo>
                  <a:pt x="1436" y="1790"/>
                </a:lnTo>
                <a:lnTo>
                  <a:pt x="2552" y="1910"/>
                </a:lnTo>
                <a:close/>
                <a:moveTo>
                  <a:pt x="434" y="1683"/>
                </a:moveTo>
                <a:lnTo>
                  <a:pt x="1363" y="1783"/>
                </a:lnTo>
                <a:lnTo>
                  <a:pt x="1554" y="2234"/>
                </a:lnTo>
                <a:lnTo>
                  <a:pt x="1475" y="2320"/>
                </a:lnTo>
                <a:lnTo>
                  <a:pt x="676" y="2257"/>
                </a:lnTo>
                <a:lnTo>
                  <a:pt x="434" y="1683"/>
                </a:lnTo>
                <a:close/>
                <a:moveTo>
                  <a:pt x="704" y="2323"/>
                </a:moveTo>
                <a:lnTo>
                  <a:pt x="1503" y="2386"/>
                </a:lnTo>
                <a:lnTo>
                  <a:pt x="1663" y="2490"/>
                </a:lnTo>
                <a:lnTo>
                  <a:pt x="1835" y="2898"/>
                </a:lnTo>
                <a:lnTo>
                  <a:pt x="1761" y="2977"/>
                </a:lnTo>
                <a:lnTo>
                  <a:pt x="958" y="2925"/>
                </a:lnTo>
                <a:lnTo>
                  <a:pt x="704" y="2323"/>
                </a:lnTo>
                <a:close/>
                <a:moveTo>
                  <a:pt x="986" y="2991"/>
                </a:moveTo>
                <a:lnTo>
                  <a:pt x="1790" y="3043"/>
                </a:lnTo>
                <a:lnTo>
                  <a:pt x="1938" y="3139"/>
                </a:lnTo>
                <a:lnTo>
                  <a:pt x="2118" y="3565"/>
                </a:lnTo>
                <a:lnTo>
                  <a:pt x="2042" y="3646"/>
                </a:lnTo>
                <a:lnTo>
                  <a:pt x="1245" y="3606"/>
                </a:lnTo>
                <a:lnTo>
                  <a:pt x="986" y="2991"/>
                </a:lnTo>
                <a:close/>
                <a:moveTo>
                  <a:pt x="1272" y="3671"/>
                </a:moveTo>
                <a:lnTo>
                  <a:pt x="2057" y="3710"/>
                </a:lnTo>
                <a:lnTo>
                  <a:pt x="2226" y="3821"/>
                </a:lnTo>
                <a:lnTo>
                  <a:pt x="2387" y="4199"/>
                </a:lnTo>
                <a:lnTo>
                  <a:pt x="2314" y="4277"/>
                </a:lnTo>
                <a:lnTo>
                  <a:pt x="1515" y="4248"/>
                </a:lnTo>
                <a:lnTo>
                  <a:pt x="1272" y="3671"/>
                </a:lnTo>
                <a:close/>
                <a:moveTo>
                  <a:pt x="1803" y="4930"/>
                </a:moveTo>
                <a:lnTo>
                  <a:pt x="1543" y="4313"/>
                </a:lnTo>
                <a:lnTo>
                  <a:pt x="2339" y="4342"/>
                </a:lnTo>
                <a:lnTo>
                  <a:pt x="2488" y="4439"/>
                </a:lnTo>
                <a:lnTo>
                  <a:pt x="2696" y="4929"/>
                </a:lnTo>
                <a:lnTo>
                  <a:pt x="1803" y="4929"/>
                </a:lnTo>
                <a:lnTo>
                  <a:pt x="1803" y="4930"/>
                </a:lnTo>
                <a:close/>
                <a:moveTo>
                  <a:pt x="2765" y="4930"/>
                </a:moveTo>
                <a:lnTo>
                  <a:pt x="2565" y="4458"/>
                </a:lnTo>
                <a:lnTo>
                  <a:pt x="2649" y="4353"/>
                </a:lnTo>
                <a:lnTo>
                  <a:pt x="3486" y="4383"/>
                </a:lnTo>
                <a:lnTo>
                  <a:pt x="3640" y="4484"/>
                </a:lnTo>
                <a:lnTo>
                  <a:pt x="3829" y="4930"/>
                </a:lnTo>
                <a:lnTo>
                  <a:pt x="2765" y="4930"/>
                </a:lnTo>
                <a:close/>
                <a:moveTo>
                  <a:pt x="3124" y="5854"/>
                </a:moveTo>
                <a:lnTo>
                  <a:pt x="3602" y="5536"/>
                </a:lnTo>
                <a:lnTo>
                  <a:pt x="4024" y="5726"/>
                </a:lnTo>
                <a:lnTo>
                  <a:pt x="3124" y="5854"/>
                </a:lnTo>
                <a:close/>
                <a:moveTo>
                  <a:pt x="4187" y="5659"/>
                </a:moveTo>
                <a:lnTo>
                  <a:pt x="3928" y="5543"/>
                </a:lnTo>
                <a:lnTo>
                  <a:pt x="4187" y="5555"/>
                </a:lnTo>
                <a:lnTo>
                  <a:pt x="4187" y="5659"/>
                </a:lnTo>
                <a:close/>
                <a:moveTo>
                  <a:pt x="4187" y="5427"/>
                </a:moveTo>
                <a:lnTo>
                  <a:pt x="3644" y="5402"/>
                </a:lnTo>
                <a:lnTo>
                  <a:pt x="3561" y="5121"/>
                </a:lnTo>
                <a:lnTo>
                  <a:pt x="4187" y="5121"/>
                </a:lnTo>
                <a:lnTo>
                  <a:pt x="4187" y="5427"/>
                </a:lnTo>
                <a:lnTo>
                  <a:pt x="4187" y="5427"/>
                </a:lnTo>
                <a:close/>
                <a:moveTo>
                  <a:pt x="4784" y="5583"/>
                </a:moveTo>
                <a:lnTo>
                  <a:pt x="4314" y="5680"/>
                </a:lnTo>
                <a:lnTo>
                  <a:pt x="4314" y="5561"/>
                </a:lnTo>
                <a:lnTo>
                  <a:pt x="4784" y="5583"/>
                </a:lnTo>
                <a:close/>
                <a:moveTo>
                  <a:pt x="3898" y="4930"/>
                </a:moveTo>
                <a:lnTo>
                  <a:pt x="3720" y="4508"/>
                </a:lnTo>
                <a:lnTo>
                  <a:pt x="3808" y="4395"/>
                </a:lnTo>
                <a:lnTo>
                  <a:pt x="4567" y="4423"/>
                </a:lnTo>
                <a:lnTo>
                  <a:pt x="4712" y="4517"/>
                </a:lnTo>
                <a:lnTo>
                  <a:pt x="4886" y="4930"/>
                </a:lnTo>
                <a:lnTo>
                  <a:pt x="3898" y="4930"/>
                </a:lnTo>
                <a:close/>
                <a:moveTo>
                  <a:pt x="4955" y="4930"/>
                </a:moveTo>
                <a:lnTo>
                  <a:pt x="4787" y="4530"/>
                </a:lnTo>
                <a:lnTo>
                  <a:pt x="4863" y="4434"/>
                </a:lnTo>
                <a:lnTo>
                  <a:pt x="5627" y="4461"/>
                </a:lnTo>
                <a:lnTo>
                  <a:pt x="5827" y="4930"/>
                </a:lnTo>
                <a:lnTo>
                  <a:pt x="4955" y="4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4923173" y="5236621"/>
            <a:ext cx="790575" cy="153670"/>
          </a:xfrm>
          <a:prstGeom prst="rect">
            <a:avLst/>
          </a:prstGeom>
          <a:noFill/>
          <a:ln w="9525">
            <a:noFill/>
          </a:ln>
        </p:spPr>
        <p:txBody>
          <a:bodyPr wrap="square" lIns="0" tIns="0" rIns="0" bIns="0">
            <a:spAutoFit/>
          </a:bodyPr>
          <a:lstStyle/>
          <a:p>
            <a:pPr indent="0" algn="ctr">
              <a:lnSpc>
                <a:spcPct val="100000"/>
              </a:lnSpc>
            </a:pPr>
            <a:r>
              <a:rPr lang="zh-CN"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地面电站</a:t>
            </a:r>
          </a:p>
        </p:txBody>
      </p:sp>
      <p:sp>
        <p:nvSpPr>
          <p:cNvPr id="33" name="文本框 32"/>
          <p:cNvSpPr txBox="1"/>
          <p:nvPr/>
        </p:nvSpPr>
        <p:spPr>
          <a:xfrm>
            <a:off x="5892183" y="5236621"/>
            <a:ext cx="790575" cy="153670"/>
          </a:xfrm>
          <a:prstGeom prst="rect">
            <a:avLst/>
          </a:prstGeom>
          <a:noFill/>
          <a:ln w="9525">
            <a:noFill/>
          </a:ln>
        </p:spPr>
        <p:txBody>
          <a:bodyPr wrap="square" lIns="0" tIns="0" rIns="0" bIns="0">
            <a:spAutoFit/>
          </a:bodyPr>
          <a:lstStyle/>
          <a:p>
            <a:pPr indent="0" algn="ctr">
              <a:lnSpc>
                <a:spcPct val="100000"/>
              </a:lnSpc>
            </a:pPr>
            <a:r>
              <a:rPr lang="zh-CN" altLang="en-US" sz="1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工商业屋顶</a:t>
            </a:r>
          </a:p>
        </p:txBody>
      </p:sp>
      <p:sp>
        <p:nvSpPr>
          <p:cNvPr id="2" name="townhouse_98500"/>
          <p:cNvSpPr/>
          <p:nvPr/>
        </p:nvSpPr>
        <p:spPr>
          <a:xfrm>
            <a:off x="2665132" y="4677821"/>
            <a:ext cx="800100" cy="457835"/>
          </a:xfrm>
          <a:custGeom>
            <a:avLst/>
            <a:gdLst>
              <a:gd name="connsiteX0" fmla="*/ 507433 w 607291"/>
              <a:gd name="connsiteY0" fmla="*/ 319939 h 347394"/>
              <a:gd name="connsiteX1" fmla="*/ 549425 w 607291"/>
              <a:gd name="connsiteY1" fmla="*/ 325635 h 347394"/>
              <a:gd name="connsiteX2" fmla="*/ 549425 w 607291"/>
              <a:gd name="connsiteY2" fmla="*/ 319939 h 347394"/>
              <a:gd name="connsiteX3" fmla="*/ 320387 w 607291"/>
              <a:gd name="connsiteY3" fmla="*/ 294911 h 347394"/>
              <a:gd name="connsiteX4" fmla="*/ 368177 w 607291"/>
              <a:gd name="connsiteY4" fmla="*/ 301355 h 347394"/>
              <a:gd name="connsiteX5" fmla="*/ 368177 w 607291"/>
              <a:gd name="connsiteY5" fmla="*/ 294911 h 347394"/>
              <a:gd name="connsiteX6" fmla="*/ 433346 w 607291"/>
              <a:gd name="connsiteY6" fmla="*/ 273151 h 347394"/>
              <a:gd name="connsiteX7" fmla="*/ 433346 w 607291"/>
              <a:gd name="connsiteY7" fmla="*/ 290891 h 347394"/>
              <a:gd name="connsiteX8" fmla="*/ 456630 w 607291"/>
              <a:gd name="connsiteY8" fmla="*/ 290891 h 347394"/>
              <a:gd name="connsiteX9" fmla="*/ 456630 w 607291"/>
              <a:gd name="connsiteY9" fmla="*/ 273151 h 347394"/>
              <a:gd name="connsiteX10" fmla="*/ 137549 w 607291"/>
              <a:gd name="connsiteY10" fmla="*/ 269977 h 347394"/>
              <a:gd name="connsiteX11" fmla="*/ 137549 w 607291"/>
              <a:gd name="connsiteY11" fmla="*/ 270444 h 347394"/>
              <a:gd name="connsiteX12" fmla="*/ 187023 w 607291"/>
              <a:gd name="connsiteY12" fmla="*/ 277075 h 347394"/>
              <a:gd name="connsiteX13" fmla="*/ 187023 w 607291"/>
              <a:gd name="connsiteY13" fmla="*/ 269977 h 347394"/>
              <a:gd name="connsiteX14" fmla="*/ 433346 w 607291"/>
              <a:gd name="connsiteY14" fmla="*/ 253450 h 347394"/>
              <a:gd name="connsiteX15" fmla="*/ 433346 w 607291"/>
              <a:gd name="connsiteY15" fmla="*/ 258212 h 347394"/>
              <a:gd name="connsiteX16" fmla="*/ 456630 w 607291"/>
              <a:gd name="connsiteY16" fmla="*/ 258212 h 347394"/>
              <a:gd name="connsiteX17" fmla="*/ 456630 w 607291"/>
              <a:gd name="connsiteY17" fmla="*/ 253450 h 347394"/>
              <a:gd name="connsiteX18" fmla="*/ 513044 w 607291"/>
              <a:gd name="connsiteY18" fmla="*/ 253448 h 347394"/>
              <a:gd name="connsiteX19" fmla="*/ 513044 w 607291"/>
              <a:gd name="connsiteY19" fmla="*/ 304997 h 347394"/>
              <a:gd name="connsiteX20" fmla="*/ 536331 w 607291"/>
              <a:gd name="connsiteY20" fmla="*/ 304997 h 347394"/>
              <a:gd name="connsiteX21" fmla="*/ 536331 w 607291"/>
              <a:gd name="connsiteY21" fmla="*/ 253448 h 347394"/>
              <a:gd name="connsiteX22" fmla="*/ 252212 w 607291"/>
              <a:gd name="connsiteY22" fmla="*/ 248053 h 347394"/>
              <a:gd name="connsiteX23" fmla="*/ 252212 w 607291"/>
              <a:gd name="connsiteY23" fmla="*/ 265781 h 347394"/>
              <a:gd name="connsiteX24" fmla="*/ 275412 w 607291"/>
              <a:gd name="connsiteY24" fmla="*/ 265781 h 347394"/>
              <a:gd name="connsiteX25" fmla="*/ 275412 w 607291"/>
              <a:gd name="connsiteY25" fmla="*/ 248053 h 347394"/>
              <a:gd name="connsiteX26" fmla="*/ 425866 w 607291"/>
              <a:gd name="connsiteY26" fmla="*/ 238511 h 347394"/>
              <a:gd name="connsiteX27" fmla="*/ 464110 w 607291"/>
              <a:gd name="connsiteY27" fmla="*/ 238511 h 347394"/>
              <a:gd name="connsiteX28" fmla="*/ 471591 w 607291"/>
              <a:gd name="connsiteY28" fmla="*/ 245981 h 347394"/>
              <a:gd name="connsiteX29" fmla="*/ 471591 w 607291"/>
              <a:gd name="connsiteY29" fmla="*/ 298360 h 347394"/>
              <a:gd name="connsiteX30" fmla="*/ 464110 w 607291"/>
              <a:gd name="connsiteY30" fmla="*/ 305830 h 347394"/>
              <a:gd name="connsiteX31" fmla="*/ 425866 w 607291"/>
              <a:gd name="connsiteY31" fmla="*/ 305830 h 347394"/>
              <a:gd name="connsiteX32" fmla="*/ 418385 w 607291"/>
              <a:gd name="connsiteY32" fmla="*/ 298360 h 347394"/>
              <a:gd name="connsiteX33" fmla="*/ 418385 w 607291"/>
              <a:gd name="connsiteY33" fmla="*/ 245981 h 347394"/>
              <a:gd name="connsiteX34" fmla="*/ 425866 w 607291"/>
              <a:gd name="connsiteY34" fmla="*/ 238511 h 347394"/>
              <a:gd name="connsiteX35" fmla="*/ 252212 w 607291"/>
              <a:gd name="connsiteY35" fmla="*/ 228459 h 347394"/>
              <a:gd name="connsiteX36" fmla="*/ 252212 w 607291"/>
              <a:gd name="connsiteY36" fmla="*/ 233125 h 347394"/>
              <a:gd name="connsiteX37" fmla="*/ 275412 w 607291"/>
              <a:gd name="connsiteY37" fmla="*/ 233125 h 347394"/>
              <a:gd name="connsiteX38" fmla="*/ 275412 w 607291"/>
              <a:gd name="connsiteY38" fmla="*/ 228459 h 347394"/>
              <a:gd name="connsiteX39" fmla="*/ 331890 w 607291"/>
              <a:gd name="connsiteY39" fmla="*/ 228421 h 347394"/>
              <a:gd name="connsiteX40" fmla="*/ 331890 w 607291"/>
              <a:gd name="connsiteY40" fmla="*/ 279970 h 347394"/>
              <a:gd name="connsiteX41" fmla="*/ 355084 w 607291"/>
              <a:gd name="connsiteY41" fmla="*/ 279970 h 347394"/>
              <a:gd name="connsiteX42" fmla="*/ 355084 w 607291"/>
              <a:gd name="connsiteY42" fmla="*/ 228421 h 347394"/>
              <a:gd name="connsiteX43" fmla="*/ 71000 w 607291"/>
              <a:gd name="connsiteY43" fmla="*/ 223098 h 347394"/>
              <a:gd name="connsiteX44" fmla="*/ 71000 w 607291"/>
              <a:gd name="connsiteY44" fmla="*/ 240931 h 347394"/>
              <a:gd name="connsiteX45" fmla="*/ 94200 w 607291"/>
              <a:gd name="connsiteY45" fmla="*/ 240931 h 347394"/>
              <a:gd name="connsiteX46" fmla="*/ 94200 w 607291"/>
              <a:gd name="connsiteY46" fmla="*/ 223098 h 347394"/>
              <a:gd name="connsiteX47" fmla="*/ 244728 w 607291"/>
              <a:gd name="connsiteY47" fmla="*/ 213531 h 347394"/>
              <a:gd name="connsiteX48" fmla="*/ 282896 w 607291"/>
              <a:gd name="connsiteY48" fmla="*/ 213531 h 347394"/>
              <a:gd name="connsiteX49" fmla="*/ 290380 w 607291"/>
              <a:gd name="connsiteY49" fmla="*/ 220995 h 347394"/>
              <a:gd name="connsiteX50" fmla="*/ 290380 w 607291"/>
              <a:gd name="connsiteY50" fmla="*/ 273245 h 347394"/>
              <a:gd name="connsiteX51" fmla="*/ 282896 w 607291"/>
              <a:gd name="connsiteY51" fmla="*/ 280709 h 347394"/>
              <a:gd name="connsiteX52" fmla="*/ 244728 w 607291"/>
              <a:gd name="connsiteY52" fmla="*/ 280709 h 347394"/>
              <a:gd name="connsiteX53" fmla="*/ 237244 w 607291"/>
              <a:gd name="connsiteY53" fmla="*/ 273245 h 347394"/>
              <a:gd name="connsiteX54" fmla="*/ 237244 w 607291"/>
              <a:gd name="connsiteY54" fmla="*/ 220995 h 347394"/>
              <a:gd name="connsiteX55" fmla="*/ 244728 w 607291"/>
              <a:gd name="connsiteY55" fmla="*/ 213531 h 347394"/>
              <a:gd name="connsiteX56" fmla="*/ 71000 w 607291"/>
              <a:gd name="connsiteY56" fmla="*/ 203490 h 347394"/>
              <a:gd name="connsiteX57" fmla="*/ 71000 w 607291"/>
              <a:gd name="connsiteY57" fmla="*/ 208158 h 347394"/>
              <a:gd name="connsiteX58" fmla="*/ 94200 w 607291"/>
              <a:gd name="connsiteY58" fmla="*/ 208158 h 347394"/>
              <a:gd name="connsiteX59" fmla="*/ 94200 w 607291"/>
              <a:gd name="connsiteY59" fmla="*/ 203490 h 347394"/>
              <a:gd name="connsiteX60" fmla="*/ 150642 w 607291"/>
              <a:gd name="connsiteY60" fmla="*/ 203487 h 347394"/>
              <a:gd name="connsiteX61" fmla="*/ 150642 w 607291"/>
              <a:gd name="connsiteY61" fmla="*/ 255036 h 347394"/>
              <a:gd name="connsiteX62" fmla="*/ 173930 w 607291"/>
              <a:gd name="connsiteY62" fmla="*/ 255036 h 347394"/>
              <a:gd name="connsiteX63" fmla="*/ 173930 w 607291"/>
              <a:gd name="connsiteY63" fmla="*/ 203487 h 347394"/>
              <a:gd name="connsiteX64" fmla="*/ 513035 w 607291"/>
              <a:gd name="connsiteY64" fmla="*/ 192485 h 347394"/>
              <a:gd name="connsiteX65" fmla="*/ 513035 w 607291"/>
              <a:gd name="connsiteY65" fmla="*/ 210231 h 347394"/>
              <a:gd name="connsiteX66" fmla="*/ 536350 w 607291"/>
              <a:gd name="connsiteY66" fmla="*/ 210231 h 347394"/>
              <a:gd name="connsiteX67" fmla="*/ 536350 w 607291"/>
              <a:gd name="connsiteY67" fmla="*/ 192485 h 347394"/>
              <a:gd name="connsiteX68" fmla="*/ 433346 w 607291"/>
              <a:gd name="connsiteY68" fmla="*/ 192485 h 347394"/>
              <a:gd name="connsiteX69" fmla="*/ 433346 w 607291"/>
              <a:gd name="connsiteY69" fmla="*/ 210231 h 347394"/>
              <a:gd name="connsiteX70" fmla="*/ 456630 w 607291"/>
              <a:gd name="connsiteY70" fmla="*/ 210231 h 347394"/>
              <a:gd name="connsiteX71" fmla="*/ 456630 w 607291"/>
              <a:gd name="connsiteY71" fmla="*/ 192485 h 347394"/>
              <a:gd name="connsiteX72" fmla="*/ 63516 w 607291"/>
              <a:gd name="connsiteY72" fmla="*/ 188551 h 347394"/>
              <a:gd name="connsiteX73" fmla="*/ 101684 w 607291"/>
              <a:gd name="connsiteY73" fmla="*/ 188551 h 347394"/>
              <a:gd name="connsiteX74" fmla="*/ 109168 w 607291"/>
              <a:gd name="connsiteY74" fmla="*/ 196021 h 347394"/>
              <a:gd name="connsiteX75" fmla="*/ 109168 w 607291"/>
              <a:gd name="connsiteY75" fmla="*/ 248400 h 347394"/>
              <a:gd name="connsiteX76" fmla="*/ 101684 w 607291"/>
              <a:gd name="connsiteY76" fmla="*/ 255870 h 347394"/>
              <a:gd name="connsiteX77" fmla="*/ 63516 w 607291"/>
              <a:gd name="connsiteY77" fmla="*/ 255870 h 347394"/>
              <a:gd name="connsiteX78" fmla="*/ 56032 w 607291"/>
              <a:gd name="connsiteY78" fmla="*/ 248400 h 347394"/>
              <a:gd name="connsiteX79" fmla="*/ 56032 w 607291"/>
              <a:gd name="connsiteY79" fmla="*/ 196021 h 347394"/>
              <a:gd name="connsiteX80" fmla="*/ 63516 w 607291"/>
              <a:gd name="connsiteY80" fmla="*/ 188551 h 347394"/>
              <a:gd name="connsiteX81" fmla="*/ 513035 w 607291"/>
              <a:gd name="connsiteY81" fmla="*/ 172870 h 347394"/>
              <a:gd name="connsiteX82" fmla="*/ 513035 w 607291"/>
              <a:gd name="connsiteY82" fmla="*/ 177540 h 347394"/>
              <a:gd name="connsiteX83" fmla="*/ 536350 w 607291"/>
              <a:gd name="connsiteY83" fmla="*/ 177540 h 347394"/>
              <a:gd name="connsiteX84" fmla="*/ 536350 w 607291"/>
              <a:gd name="connsiteY84" fmla="*/ 172870 h 347394"/>
              <a:gd name="connsiteX85" fmla="*/ 433346 w 607291"/>
              <a:gd name="connsiteY85" fmla="*/ 172870 h 347394"/>
              <a:gd name="connsiteX86" fmla="*/ 433346 w 607291"/>
              <a:gd name="connsiteY86" fmla="*/ 177540 h 347394"/>
              <a:gd name="connsiteX87" fmla="*/ 456630 w 607291"/>
              <a:gd name="connsiteY87" fmla="*/ 177540 h 347394"/>
              <a:gd name="connsiteX88" fmla="*/ 456630 w 607291"/>
              <a:gd name="connsiteY88" fmla="*/ 172870 h 347394"/>
              <a:gd name="connsiteX89" fmla="*/ 331880 w 607291"/>
              <a:gd name="connsiteY89" fmla="*/ 167363 h 347394"/>
              <a:gd name="connsiteX90" fmla="*/ 331880 w 607291"/>
              <a:gd name="connsiteY90" fmla="*/ 185109 h 347394"/>
              <a:gd name="connsiteX91" fmla="*/ 355080 w 607291"/>
              <a:gd name="connsiteY91" fmla="*/ 185109 h 347394"/>
              <a:gd name="connsiteX92" fmla="*/ 355080 w 607291"/>
              <a:gd name="connsiteY92" fmla="*/ 167363 h 347394"/>
              <a:gd name="connsiteX93" fmla="*/ 252212 w 607291"/>
              <a:gd name="connsiteY93" fmla="*/ 167363 h 347394"/>
              <a:gd name="connsiteX94" fmla="*/ 252212 w 607291"/>
              <a:gd name="connsiteY94" fmla="*/ 185109 h 347394"/>
              <a:gd name="connsiteX95" fmla="*/ 275412 w 607291"/>
              <a:gd name="connsiteY95" fmla="*/ 185109 h 347394"/>
              <a:gd name="connsiteX96" fmla="*/ 275412 w 607291"/>
              <a:gd name="connsiteY96" fmla="*/ 167363 h 347394"/>
              <a:gd name="connsiteX97" fmla="*/ 505545 w 607291"/>
              <a:gd name="connsiteY97" fmla="*/ 157926 h 347394"/>
              <a:gd name="connsiteX98" fmla="*/ 543840 w 607291"/>
              <a:gd name="connsiteY98" fmla="*/ 157926 h 347394"/>
              <a:gd name="connsiteX99" fmla="*/ 551331 w 607291"/>
              <a:gd name="connsiteY99" fmla="*/ 165398 h 347394"/>
              <a:gd name="connsiteX100" fmla="*/ 551331 w 607291"/>
              <a:gd name="connsiteY100" fmla="*/ 217703 h 347394"/>
              <a:gd name="connsiteX101" fmla="*/ 543840 w 607291"/>
              <a:gd name="connsiteY101" fmla="*/ 225175 h 347394"/>
              <a:gd name="connsiteX102" fmla="*/ 505545 w 607291"/>
              <a:gd name="connsiteY102" fmla="*/ 225175 h 347394"/>
              <a:gd name="connsiteX103" fmla="*/ 498054 w 607291"/>
              <a:gd name="connsiteY103" fmla="*/ 217703 h 347394"/>
              <a:gd name="connsiteX104" fmla="*/ 498054 w 607291"/>
              <a:gd name="connsiteY104" fmla="*/ 165398 h 347394"/>
              <a:gd name="connsiteX105" fmla="*/ 505545 w 607291"/>
              <a:gd name="connsiteY105" fmla="*/ 157926 h 347394"/>
              <a:gd name="connsiteX106" fmla="*/ 425866 w 607291"/>
              <a:gd name="connsiteY106" fmla="*/ 157926 h 347394"/>
              <a:gd name="connsiteX107" fmla="*/ 464110 w 607291"/>
              <a:gd name="connsiteY107" fmla="*/ 157926 h 347394"/>
              <a:gd name="connsiteX108" fmla="*/ 471591 w 607291"/>
              <a:gd name="connsiteY108" fmla="*/ 165398 h 347394"/>
              <a:gd name="connsiteX109" fmla="*/ 471591 w 607291"/>
              <a:gd name="connsiteY109" fmla="*/ 217703 h 347394"/>
              <a:gd name="connsiteX110" fmla="*/ 464110 w 607291"/>
              <a:gd name="connsiteY110" fmla="*/ 225175 h 347394"/>
              <a:gd name="connsiteX111" fmla="*/ 425866 w 607291"/>
              <a:gd name="connsiteY111" fmla="*/ 225175 h 347394"/>
              <a:gd name="connsiteX112" fmla="*/ 418385 w 607291"/>
              <a:gd name="connsiteY112" fmla="*/ 217703 h 347394"/>
              <a:gd name="connsiteX113" fmla="*/ 418385 w 607291"/>
              <a:gd name="connsiteY113" fmla="*/ 165398 h 347394"/>
              <a:gd name="connsiteX114" fmla="*/ 425866 w 607291"/>
              <a:gd name="connsiteY114" fmla="*/ 157926 h 347394"/>
              <a:gd name="connsiteX115" fmla="*/ 331880 w 607291"/>
              <a:gd name="connsiteY115" fmla="*/ 147748 h 347394"/>
              <a:gd name="connsiteX116" fmla="*/ 331880 w 607291"/>
              <a:gd name="connsiteY116" fmla="*/ 152418 h 347394"/>
              <a:gd name="connsiteX117" fmla="*/ 355080 w 607291"/>
              <a:gd name="connsiteY117" fmla="*/ 152418 h 347394"/>
              <a:gd name="connsiteX118" fmla="*/ 355080 w 607291"/>
              <a:gd name="connsiteY118" fmla="*/ 147748 h 347394"/>
              <a:gd name="connsiteX119" fmla="*/ 252212 w 607291"/>
              <a:gd name="connsiteY119" fmla="*/ 147748 h 347394"/>
              <a:gd name="connsiteX120" fmla="*/ 252212 w 607291"/>
              <a:gd name="connsiteY120" fmla="*/ 152418 h 347394"/>
              <a:gd name="connsiteX121" fmla="*/ 275412 w 607291"/>
              <a:gd name="connsiteY121" fmla="*/ 152418 h 347394"/>
              <a:gd name="connsiteX122" fmla="*/ 275412 w 607291"/>
              <a:gd name="connsiteY122" fmla="*/ 147748 h 347394"/>
              <a:gd name="connsiteX123" fmla="*/ 406334 w 607291"/>
              <a:gd name="connsiteY123" fmla="*/ 145588 h 347394"/>
              <a:gd name="connsiteX124" fmla="*/ 406334 w 607291"/>
              <a:gd name="connsiteY124" fmla="*/ 306398 h 347394"/>
              <a:gd name="connsiteX125" fmla="*/ 484987 w 607291"/>
              <a:gd name="connsiteY125" fmla="*/ 316950 h 347394"/>
              <a:gd name="connsiteX126" fmla="*/ 484987 w 607291"/>
              <a:gd name="connsiteY126" fmla="*/ 312468 h 347394"/>
              <a:gd name="connsiteX127" fmla="*/ 492469 w 607291"/>
              <a:gd name="connsiteY127" fmla="*/ 304997 h 347394"/>
              <a:gd name="connsiteX128" fmla="*/ 498081 w 607291"/>
              <a:gd name="connsiteY128" fmla="*/ 304997 h 347394"/>
              <a:gd name="connsiteX129" fmla="*/ 498081 w 607291"/>
              <a:gd name="connsiteY129" fmla="*/ 245977 h 347394"/>
              <a:gd name="connsiteX130" fmla="*/ 505562 w 607291"/>
              <a:gd name="connsiteY130" fmla="*/ 238507 h 347394"/>
              <a:gd name="connsiteX131" fmla="*/ 543813 w 607291"/>
              <a:gd name="connsiteY131" fmla="*/ 238507 h 347394"/>
              <a:gd name="connsiteX132" fmla="*/ 551295 w 607291"/>
              <a:gd name="connsiteY132" fmla="*/ 245977 h 347394"/>
              <a:gd name="connsiteX133" fmla="*/ 551295 w 607291"/>
              <a:gd name="connsiteY133" fmla="*/ 304997 h 347394"/>
              <a:gd name="connsiteX134" fmla="*/ 556907 w 607291"/>
              <a:gd name="connsiteY134" fmla="*/ 304997 h 347394"/>
              <a:gd name="connsiteX135" fmla="*/ 564388 w 607291"/>
              <a:gd name="connsiteY135" fmla="*/ 312468 h 347394"/>
              <a:gd name="connsiteX136" fmla="*/ 564388 w 607291"/>
              <a:gd name="connsiteY136" fmla="*/ 327596 h 347394"/>
              <a:gd name="connsiteX137" fmla="*/ 572525 w 607291"/>
              <a:gd name="connsiteY137" fmla="*/ 328717 h 347394"/>
              <a:gd name="connsiteX138" fmla="*/ 572525 w 607291"/>
              <a:gd name="connsiteY138" fmla="*/ 145588 h 347394"/>
              <a:gd name="connsiteX139" fmla="*/ 150661 w 607291"/>
              <a:gd name="connsiteY139" fmla="*/ 142535 h 347394"/>
              <a:gd name="connsiteX140" fmla="*/ 150661 w 607291"/>
              <a:gd name="connsiteY140" fmla="*/ 160275 h 347394"/>
              <a:gd name="connsiteX141" fmla="*/ 173945 w 607291"/>
              <a:gd name="connsiteY141" fmla="*/ 160275 h 347394"/>
              <a:gd name="connsiteX142" fmla="*/ 173945 w 607291"/>
              <a:gd name="connsiteY142" fmla="*/ 142535 h 347394"/>
              <a:gd name="connsiteX143" fmla="*/ 71000 w 607291"/>
              <a:gd name="connsiteY143" fmla="*/ 142535 h 347394"/>
              <a:gd name="connsiteX144" fmla="*/ 71000 w 607291"/>
              <a:gd name="connsiteY144" fmla="*/ 160275 h 347394"/>
              <a:gd name="connsiteX145" fmla="*/ 94200 w 607291"/>
              <a:gd name="connsiteY145" fmla="*/ 160275 h 347394"/>
              <a:gd name="connsiteX146" fmla="*/ 94200 w 607291"/>
              <a:gd name="connsiteY146" fmla="*/ 142535 h 347394"/>
              <a:gd name="connsiteX147" fmla="*/ 324396 w 607291"/>
              <a:gd name="connsiteY147" fmla="*/ 132804 h 347394"/>
              <a:gd name="connsiteX148" fmla="*/ 362564 w 607291"/>
              <a:gd name="connsiteY148" fmla="*/ 132804 h 347394"/>
              <a:gd name="connsiteX149" fmla="*/ 370048 w 607291"/>
              <a:gd name="connsiteY149" fmla="*/ 140276 h 347394"/>
              <a:gd name="connsiteX150" fmla="*/ 370048 w 607291"/>
              <a:gd name="connsiteY150" fmla="*/ 192581 h 347394"/>
              <a:gd name="connsiteX151" fmla="*/ 362564 w 607291"/>
              <a:gd name="connsiteY151" fmla="*/ 200053 h 347394"/>
              <a:gd name="connsiteX152" fmla="*/ 324396 w 607291"/>
              <a:gd name="connsiteY152" fmla="*/ 200053 h 347394"/>
              <a:gd name="connsiteX153" fmla="*/ 316912 w 607291"/>
              <a:gd name="connsiteY153" fmla="*/ 192581 h 347394"/>
              <a:gd name="connsiteX154" fmla="*/ 316912 w 607291"/>
              <a:gd name="connsiteY154" fmla="*/ 140276 h 347394"/>
              <a:gd name="connsiteX155" fmla="*/ 324396 w 607291"/>
              <a:gd name="connsiteY155" fmla="*/ 132804 h 347394"/>
              <a:gd name="connsiteX156" fmla="*/ 244728 w 607291"/>
              <a:gd name="connsiteY156" fmla="*/ 132804 h 347394"/>
              <a:gd name="connsiteX157" fmla="*/ 282896 w 607291"/>
              <a:gd name="connsiteY157" fmla="*/ 132804 h 347394"/>
              <a:gd name="connsiteX158" fmla="*/ 290380 w 607291"/>
              <a:gd name="connsiteY158" fmla="*/ 140276 h 347394"/>
              <a:gd name="connsiteX159" fmla="*/ 290380 w 607291"/>
              <a:gd name="connsiteY159" fmla="*/ 192581 h 347394"/>
              <a:gd name="connsiteX160" fmla="*/ 282896 w 607291"/>
              <a:gd name="connsiteY160" fmla="*/ 200053 h 347394"/>
              <a:gd name="connsiteX161" fmla="*/ 244728 w 607291"/>
              <a:gd name="connsiteY161" fmla="*/ 200053 h 347394"/>
              <a:gd name="connsiteX162" fmla="*/ 237244 w 607291"/>
              <a:gd name="connsiteY162" fmla="*/ 192581 h 347394"/>
              <a:gd name="connsiteX163" fmla="*/ 237244 w 607291"/>
              <a:gd name="connsiteY163" fmla="*/ 140276 h 347394"/>
              <a:gd name="connsiteX164" fmla="*/ 244728 w 607291"/>
              <a:gd name="connsiteY164" fmla="*/ 132804 h 347394"/>
              <a:gd name="connsiteX165" fmla="*/ 150661 w 607291"/>
              <a:gd name="connsiteY165" fmla="*/ 122834 h 347394"/>
              <a:gd name="connsiteX166" fmla="*/ 150661 w 607291"/>
              <a:gd name="connsiteY166" fmla="*/ 127596 h 347394"/>
              <a:gd name="connsiteX167" fmla="*/ 173945 w 607291"/>
              <a:gd name="connsiteY167" fmla="*/ 127596 h 347394"/>
              <a:gd name="connsiteX168" fmla="*/ 173945 w 607291"/>
              <a:gd name="connsiteY168" fmla="*/ 122834 h 347394"/>
              <a:gd name="connsiteX169" fmla="*/ 71000 w 607291"/>
              <a:gd name="connsiteY169" fmla="*/ 122834 h 347394"/>
              <a:gd name="connsiteX170" fmla="*/ 71000 w 607291"/>
              <a:gd name="connsiteY170" fmla="*/ 127596 h 347394"/>
              <a:gd name="connsiteX171" fmla="*/ 94200 w 607291"/>
              <a:gd name="connsiteY171" fmla="*/ 127596 h 347394"/>
              <a:gd name="connsiteX172" fmla="*/ 94200 w 607291"/>
              <a:gd name="connsiteY172" fmla="*/ 122834 h 347394"/>
              <a:gd name="connsiteX173" fmla="*/ 225087 w 607291"/>
              <a:gd name="connsiteY173" fmla="*/ 120467 h 347394"/>
              <a:gd name="connsiteX174" fmla="*/ 225087 w 607291"/>
              <a:gd name="connsiteY174" fmla="*/ 282118 h 347394"/>
              <a:gd name="connsiteX175" fmla="*/ 303833 w 607291"/>
              <a:gd name="connsiteY175" fmla="*/ 292670 h 347394"/>
              <a:gd name="connsiteX176" fmla="*/ 303833 w 607291"/>
              <a:gd name="connsiteY176" fmla="*/ 287441 h 347394"/>
              <a:gd name="connsiteX177" fmla="*/ 311315 w 607291"/>
              <a:gd name="connsiteY177" fmla="*/ 279970 h 347394"/>
              <a:gd name="connsiteX178" fmla="*/ 316926 w 607291"/>
              <a:gd name="connsiteY178" fmla="*/ 279970 h 347394"/>
              <a:gd name="connsiteX179" fmla="*/ 316926 w 607291"/>
              <a:gd name="connsiteY179" fmla="*/ 220950 h 347394"/>
              <a:gd name="connsiteX180" fmla="*/ 324408 w 607291"/>
              <a:gd name="connsiteY180" fmla="*/ 213479 h 347394"/>
              <a:gd name="connsiteX181" fmla="*/ 362566 w 607291"/>
              <a:gd name="connsiteY181" fmla="*/ 213479 h 347394"/>
              <a:gd name="connsiteX182" fmla="*/ 370047 w 607291"/>
              <a:gd name="connsiteY182" fmla="*/ 220950 h 347394"/>
              <a:gd name="connsiteX183" fmla="*/ 370047 w 607291"/>
              <a:gd name="connsiteY183" fmla="*/ 279970 h 347394"/>
              <a:gd name="connsiteX184" fmla="*/ 375659 w 607291"/>
              <a:gd name="connsiteY184" fmla="*/ 279970 h 347394"/>
              <a:gd name="connsiteX185" fmla="*/ 383141 w 607291"/>
              <a:gd name="connsiteY185" fmla="*/ 287441 h 347394"/>
              <a:gd name="connsiteX186" fmla="*/ 383141 w 607291"/>
              <a:gd name="connsiteY186" fmla="*/ 303316 h 347394"/>
              <a:gd name="connsiteX187" fmla="*/ 391371 w 607291"/>
              <a:gd name="connsiteY187" fmla="*/ 304437 h 347394"/>
              <a:gd name="connsiteX188" fmla="*/ 391371 w 607291"/>
              <a:gd name="connsiteY188" fmla="*/ 120467 h 347394"/>
              <a:gd name="connsiteX189" fmla="*/ 143181 w 607291"/>
              <a:gd name="connsiteY189" fmla="*/ 107895 h 347394"/>
              <a:gd name="connsiteX190" fmla="*/ 181425 w 607291"/>
              <a:gd name="connsiteY190" fmla="*/ 107895 h 347394"/>
              <a:gd name="connsiteX191" fmla="*/ 188906 w 607291"/>
              <a:gd name="connsiteY191" fmla="*/ 115365 h 347394"/>
              <a:gd name="connsiteX192" fmla="*/ 188906 w 607291"/>
              <a:gd name="connsiteY192" fmla="*/ 167744 h 347394"/>
              <a:gd name="connsiteX193" fmla="*/ 181425 w 607291"/>
              <a:gd name="connsiteY193" fmla="*/ 175214 h 347394"/>
              <a:gd name="connsiteX194" fmla="*/ 143181 w 607291"/>
              <a:gd name="connsiteY194" fmla="*/ 175214 h 347394"/>
              <a:gd name="connsiteX195" fmla="*/ 135700 w 607291"/>
              <a:gd name="connsiteY195" fmla="*/ 167744 h 347394"/>
              <a:gd name="connsiteX196" fmla="*/ 135700 w 607291"/>
              <a:gd name="connsiteY196" fmla="*/ 115365 h 347394"/>
              <a:gd name="connsiteX197" fmla="*/ 143181 w 607291"/>
              <a:gd name="connsiteY197" fmla="*/ 107895 h 347394"/>
              <a:gd name="connsiteX198" fmla="*/ 63516 w 607291"/>
              <a:gd name="connsiteY198" fmla="*/ 107895 h 347394"/>
              <a:gd name="connsiteX199" fmla="*/ 101684 w 607291"/>
              <a:gd name="connsiteY199" fmla="*/ 107895 h 347394"/>
              <a:gd name="connsiteX200" fmla="*/ 109168 w 607291"/>
              <a:gd name="connsiteY200" fmla="*/ 115365 h 347394"/>
              <a:gd name="connsiteX201" fmla="*/ 109168 w 607291"/>
              <a:gd name="connsiteY201" fmla="*/ 167744 h 347394"/>
              <a:gd name="connsiteX202" fmla="*/ 101684 w 607291"/>
              <a:gd name="connsiteY202" fmla="*/ 175214 h 347394"/>
              <a:gd name="connsiteX203" fmla="*/ 63516 w 607291"/>
              <a:gd name="connsiteY203" fmla="*/ 175214 h 347394"/>
              <a:gd name="connsiteX204" fmla="*/ 56032 w 607291"/>
              <a:gd name="connsiteY204" fmla="*/ 167744 h 347394"/>
              <a:gd name="connsiteX205" fmla="*/ 56032 w 607291"/>
              <a:gd name="connsiteY205" fmla="*/ 115365 h 347394"/>
              <a:gd name="connsiteX206" fmla="*/ 63516 w 607291"/>
              <a:gd name="connsiteY206" fmla="*/ 107895 h 347394"/>
              <a:gd name="connsiteX207" fmla="*/ 34767 w 607291"/>
              <a:gd name="connsiteY207" fmla="*/ 95627 h 347394"/>
              <a:gd name="connsiteX208" fmla="*/ 34767 w 607291"/>
              <a:gd name="connsiteY208" fmla="*/ 256623 h 347394"/>
              <a:gd name="connsiteX209" fmla="*/ 122585 w 607291"/>
              <a:gd name="connsiteY209" fmla="*/ 268390 h 347394"/>
              <a:gd name="connsiteX210" fmla="*/ 122585 w 607291"/>
              <a:gd name="connsiteY210" fmla="*/ 262507 h 347394"/>
              <a:gd name="connsiteX211" fmla="*/ 130067 w 607291"/>
              <a:gd name="connsiteY211" fmla="*/ 255036 h 347394"/>
              <a:gd name="connsiteX212" fmla="*/ 135679 w 607291"/>
              <a:gd name="connsiteY212" fmla="*/ 255036 h 347394"/>
              <a:gd name="connsiteX213" fmla="*/ 135679 w 607291"/>
              <a:gd name="connsiteY213" fmla="*/ 196016 h 347394"/>
              <a:gd name="connsiteX214" fmla="*/ 143160 w 607291"/>
              <a:gd name="connsiteY214" fmla="*/ 188545 h 347394"/>
              <a:gd name="connsiteX215" fmla="*/ 181411 w 607291"/>
              <a:gd name="connsiteY215" fmla="*/ 188545 h 347394"/>
              <a:gd name="connsiteX216" fmla="*/ 188893 w 607291"/>
              <a:gd name="connsiteY216" fmla="*/ 196016 h 347394"/>
              <a:gd name="connsiteX217" fmla="*/ 188893 w 607291"/>
              <a:gd name="connsiteY217" fmla="*/ 255036 h 347394"/>
              <a:gd name="connsiteX218" fmla="*/ 194505 w 607291"/>
              <a:gd name="connsiteY218" fmla="*/ 255036 h 347394"/>
              <a:gd name="connsiteX219" fmla="*/ 201987 w 607291"/>
              <a:gd name="connsiteY219" fmla="*/ 262507 h 347394"/>
              <a:gd name="connsiteX220" fmla="*/ 201987 w 607291"/>
              <a:gd name="connsiteY220" fmla="*/ 279036 h 347394"/>
              <a:gd name="connsiteX221" fmla="*/ 210123 w 607291"/>
              <a:gd name="connsiteY221" fmla="*/ 280156 h 347394"/>
              <a:gd name="connsiteX222" fmla="*/ 210123 w 607291"/>
              <a:gd name="connsiteY222" fmla="*/ 95627 h 347394"/>
              <a:gd name="connsiteX223" fmla="*/ 423543 w 607291"/>
              <a:gd name="connsiteY223" fmla="*/ 64903 h 347394"/>
              <a:gd name="connsiteX224" fmla="*/ 423543 w 607291"/>
              <a:gd name="connsiteY224" fmla="*/ 112996 h 347394"/>
              <a:gd name="connsiteX225" fmla="*/ 416061 w 607291"/>
              <a:gd name="connsiteY225" fmla="*/ 120467 h 347394"/>
              <a:gd name="connsiteX226" fmla="*/ 406334 w 607291"/>
              <a:gd name="connsiteY226" fmla="*/ 120467 h 347394"/>
              <a:gd name="connsiteX227" fmla="*/ 406334 w 607291"/>
              <a:gd name="connsiteY227" fmla="*/ 130646 h 347394"/>
              <a:gd name="connsiteX228" fmla="*/ 589827 w 607291"/>
              <a:gd name="connsiteY228" fmla="*/ 130646 h 347394"/>
              <a:gd name="connsiteX229" fmla="*/ 589827 w 607291"/>
              <a:gd name="connsiteY229" fmla="*/ 64903 h 347394"/>
              <a:gd name="connsiteX230" fmla="*/ 242295 w 607291"/>
              <a:gd name="connsiteY230" fmla="*/ 39782 h 347394"/>
              <a:gd name="connsiteX231" fmla="*/ 242295 w 607291"/>
              <a:gd name="connsiteY231" fmla="*/ 88156 h 347394"/>
              <a:gd name="connsiteX232" fmla="*/ 234813 w 607291"/>
              <a:gd name="connsiteY232" fmla="*/ 95627 h 347394"/>
              <a:gd name="connsiteX233" fmla="*/ 225087 w 607291"/>
              <a:gd name="connsiteY233" fmla="*/ 95627 h 347394"/>
              <a:gd name="connsiteX234" fmla="*/ 225087 w 607291"/>
              <a:gd name="connsiteY234" fmla="*/ 105526 h 347394"/>
              <a:gd name="connsiteX235" fmla="*/ 408579 w 607291"/>
              <a:gd name="connsiteY235" fmla="*/ 105526 h 347394"/>
              <a:gd name="connsiteX236" fmla="*/ 408579 w 607291"/>
              <a:gd name="connsiteY236" fmla="*/ 39782 h 347394"/>
              <a:gd name="connsiteX237" fmla="*/ 17465 w 607291"/>
              <a:gd name="connsiteY237" fmla="*/ 14942 h 347394"/>
              <a:gd name="connsiteX238" fmla="*/ 17465 w 607291"/>
              <a:gd name="connsiteY238" fmla="*/ 80685 h 347394"/>
              <a:gd name="connsiteX239" fmla="*/ 27098 w 607291"/>
              <a:gd name="connsiteY239" fmla="*/ 80685 h 347394"/>
              <a:gd name="connsiteX240" fmla="*/ 27285 w 607291"/>
              <a:gd name="connsiteY240" fmla="*/ 80685 h 347394"/>
              <a:gd name="connsiteX241" fmla="*/ 27379 w 607291"/>
              <a:gd name="connsiteY241" fmla="*/ 80685 h 347394"/>
              <a:gd name="connsiteX242" fmla="*/ 227331 w 607291"/>
              <a:gd name="connsiteY242" fmla="*/ 80685 h 347394"/>
              <a:gd name="connsiteX243" fmla="*/ 227331 w 607291"/>
              <a:gd name="connsiteY243" fmla="*/ 14942 h 347394"/>
              <a:gd name="connsiteX244" fmla="*/ 9984 w 607291"/>
              <a:gd name="connsiteY244" fmla="*/ 0 h 347394"/>
              <a:gd name="connsiteX245" fmla="*/ 234813 w 607291"/>
              <a:gd name="connsiteY245" fmla="*/ 0 h 347394"/>
              <a:gd name="connsiteX246" fmla="*/ 242295 w 607291"/>
              <a:gd name="connsiteY246" fmla="*/ 7471 h 347394"/>
              <a:gd name="connsiteX247" fmla="*/ 242295 w 607291"/>
              <a:gd name="connsiteY247" fmla="*/ 24841 h 347394"/>
              <a:gd name="connsiteX248" fmla="*/ 416061 w 607291"/>
              <a:gd name="connsiteY248" fmla="*/ 24841 h 347394"/>
              <a:gd name="connsiteX249" fmla="*/ 423543 w 607291"/>
              <a:gd name="connsiteY249" fmla="*/ 32311 h 347394"/>
              <a:gd name="connsiteX250" fmla="*/ 423543 w 607291"/>
              <a:gd name="connsiteY250" fmla="*/ 49961 h 347394"/>
              <a:gd name="connsiteX251" fmla="*/ 597309 w 607291"/>
              <a:gd name="connsiteY251" fmla="*/ 49961 h 347394"/>
              <a:gd name="connsiteX252" fmla="*/ 604790 w 607291"/>
              <a:gd name="connsiteY252" fmla="*/ 57432 h 347394"/>
              <a:gd name="connsiteX253" fmla="*/ 604790 w 607291"/>
              <a:gd name="connsiteY253" fmla="*/ 138117 h 347394"/>
              <a:gd name="connsiteX254" fmla="*/ 597309 w 607291"/>
              <a:gd name="connsiteY254" fmla="*/ 145588 h 347394"/>
              <a:gd name="connsiteX255" fmla="*/ 587489 w 607291"/>
              <a:gd name="connsiteY255" fmla="*/ 145588 h 347394"/>
              <a:gd name="connsiteX256" fmla="*/ 587489 w 607291"/>
              <a:gd name="connsiteY256" fmla="*/ 330678 h 347394"/>
              <a:gd name="connsiteX257" fmla="*/ 600769 w 607291"/>
              <a:gd name="connsiteY257" fmla="*/ 332546 h 347394"/>
              <a:gd name="connsiteX258" fmla="*/ 607222 w 607291"/>
              <a:gd name="connsiteY258" fmla="*/ 340857 h 347394"/>
              <a:gd name="connsiteX259" fmla="*/ 599834 w 607291"/>
              <a:gd name="connsiteY259" fmla="*/ 347394 h 347394"/>
              <a:gd name="connsiteX260" fmla="*/ 598805 w 607291"/>
              <a:gd name="connsiteY260" fmla="*/ 347301 h 347394"/>
              <a:gd name="connsiteX261" fmla="*/ 6430 w 607291"/>
              <a:gd name="connsiteY261" fmla="*/ 267923 h 347394"/>
              <a:gd name="connsiteX262" fmla="*/ 70 w 607291"/>
              <a:gd name="connsiteY262" fmla="*/ 259518 h 347394"/>
              <a:gd name="connsiteX263" fmla="*/ 8487 w 607291"/>
              <a:gd name="connsiteY263" fmla="*/ 253075 h 347394"/>
              <a:gd name="connsiteX264" fmla="*/ 19804 w 607291"/>
              <a:gd name="connsiteY264" fmla="*/ 254569 h 347394"/>
              <a:gd name="connsiteX265" fmla="*/ 19804 w 607291"/>
              <a:gd name="connsiteY265" fmla="*/ 95627 h 347394"/>
              <a:gd name="connsiteX266" fmla="*/ 9984 w 607291"/>
              <a:gd name="connsiteY266" fmla="*/ 95627 h 347394"/>
              <a:gd name="connsiteX267" fmla="*/ 2502 w 607291"/>
              <a:gd name="connsiteY267" fmla="*/ 88156 h 347394"/>
              <a:gd name="connsiteX268" fmla="*/ 2502 w 607291"/>
              <a:gd name="connsiteY268" fmla="*/ 7471 h 347394"/>
              <a:gd name="connsiteX269" fmla="*/ 9984 w 607291"/>
              <a:gd name="connsiteY269" fmla="*/ 0 h 34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607291" h="347394">
                <a:moveTo>
                  <a:pt x="507433" y="319939"/>
                </a:moveTo>
                <a:lnTo>
                  <a:pt x="549425" y="325635"/>
                </a:lnTo>
                <a:lnTo>
                  <a:pt x="549425" y="319939"/>
                </a:lnTo>
                <a:close/>
                <a:moveTo>
                  <a:pt x="320387" y="294911"/>
                </a:moveTo>
                <a:lnTo>
                  <a:pt x="368177" y="301355"/>
                </a:lnTo>
                <a:lnTo>
                  <a:pt x="368177" y="294911"/>
                </a:lnTo>
                <a:close/>
                <a:moveTo>
                  <a:pt x="433346" y="273151"/>
                </a:moveTo>
                <a:lnTo>
                  <a:pt x="433346" y="290891"/>
                </a:lnTo>
                <a:lnTo>
                  <a:pt x="456630" y="290891"/>
                </a:lnTo>
                <a:lnTo>
                  <a:pt x="456630" y="273151"/>
                </a:lnTo>
                <a:close/>
                <a:moveTo>
                  <a:pt x="137549" y="269977"/>
                </a:moveTo>
                <a:lnTo>
                  <a:pt x="137549" y="270444"/>
                </a:lnTo>
                <a:lnTo>
                  <a:pt x="187023" y="277075"/>
                </a:lnTo>
                <a:lnTo>
                  <a:pt x="187023" y="269977"/>
                </a:lnTo>
                <a:close/>
                <a:moveTo>
                  <a:pt x="433346" y="253450"/>
                </a:moveTo>
                <a:lnTo>
                  <a:pt x="433346" y="258212"/>
                </a:lnTo>
                <a:lnTo>
                  <a:pt x="456630" y="258212"/>
                </a:lnTo>
                <a:lnTo>
                  <a:pt x="456630" y="253450"/>
                </a:lnTo>
                <a:close/>
                <a:moveTo>
                  <a:pt x="513044" y="253448"/>
                </a:moveTo>
                <a:lnTo>
                  <a:pt x="513044" y="304997"/>
                </a:lnTo>
                <a:lnTo>
                  <a:pt x="536331" y="304997"/>
                </a:lnTo>
                <a:lnTo>
                  <a:pt x="536331" y="253448"/>
                </a:lnTo>
                <a:close/>
                <a:moveTo>
                  <a:pt x="252212" y="248053"/>
                </a:moveTo>
                <a:lnTo>
                  <a:pt x="252212" y="265781"/>
                </a:lnTo>
                <a:lnTo>
                  <a:pt x="275412" y="265781"/>
                </a:lnTo>
                <a:lnTo>
                  <a:pt x="275412" y="248053"/>
                </a:lnTo>
                <a:close/>
                <a:moveTo>
                  <a:pt x="425866" y="238511"/>
                </a:moveTo>
                <a:lnTo>
                  <a:pt x="464110" y="238511"/>
                </a:lnTo>
                <a:cubicBezTo>
                  <a:pt x="468225" y="238511"/>
                  <a:pt x="471591" y="241872"/>
                  <a:pt x="471591" y="245981"/>
                </a:cubicBezTo>
                <a:lnTo>
                  <a:pt x="471591" y="298360"/>
                </a:lnTo>
                <a:cubicBezTo>
                  <a:pt x="471591" y="302469"/>
                  <a:pt x="468225" y="305830"/>
                  <a:pt x="464110" y="305830"/>
                </a:cubicBezTo>
                <a:lnTo>
                  <a:pt x="425866" y="305830"/>
                </a:lnTo>
                <a:cubicBezTo>
                  <a:pt x="421751" y="305830"/>
                  <a:pt x="418385" y="302469"/>
                  <a:pt x="418385" y="298360"/>
                </a:cubicBezTo>
                <a:lnTo>
                  <a:pt x="418385" y="245981"/>
                </a:lnTo>
                <a:cubicBezTo>
                  <a:pt x="418385" y="241872"/>
                  <a:pt x="421751" y="238511"/>
                  <a:pt x="425866" y="238511"/>
                </a:cubicBezTo>
                <a:close/>
                <a:moveTo>
                  <a:pt x="252212" y="228459"/>
                </a:moveTo>
                <a:lnTo>
                  <a:pt x="252212" y="233125"/>
                </a:lnTo>
                <a:lnTo>
                  <a:pt x="275412" y="233125"/>
                </a:lnTo>
                <a:lnTo>
                  <a:pt x="275412" y="228459"/>
                </a:lnTo>
                <a:close/>
                <a:moveTo>
                  <a:pt x="331890" y="228421"/>
                </a:moveTo>
                <a:lnTo>
                  <a:pt x="331890" y="279970"/>
                </a:lnTo>
                <a:lnTo>
                  <a:pt x="355084" y="279970"/>
                </a:lnTo>
                <a:lnTo>
                  <a:pt x="355084" y="228421"/>
                </a:lnTo>
                <a:close/>
                <a:moveTo>
                  <a:pt x="71000" y="223098"/>
                </a:moveTo>
                <a:lnTo>
                  <a:pt x="71000" y="240931"/>
                </a:lnTo>
                <a:lnTo>
                  <a:pt x="94200" y="240931"/>
                </a:lnTo>
                <a:lnTo>
                  <a:pt x="94200" y="223098"/>
                </a:lnTo>
                <a:close/>
                <a:moveTo>
                  <a:pt x="244728" y="213531"/>
                </a:moveTo>
                <a:lnTo>
                  <a:pt x="282896" y="213531"/>
                </a:lnTo>
                <a:cubicBezTo>
                  <a:pt x="287012" y="213531"/>
                  <a:pt x="290380" y="216890"/>
                  <a:pt x="290380" y="220995"/>
                </a:cubicBezTo>
                <a:lnTo>
                  <a:pt x="290380" y="273245"/>
                </a:lnTo>
                <a:cubicBezTo>
                  <a:pt x="290380" y="277350"/>
                  <a:pt x="287012" y="280709"/>
                  <a:pt x="282896" y="280709"/>
                </a:cubicBezTo>
                <a:lnTo>
                  <a:pt x="244728" y="280709"/>
                </a:lnTo>
                <a:cubicBezTo>
                  <a:pt x="240518" y="280709"/>
                  <a:pt x="237244" y="277350"/>
                  <a:pt x="237244" y="273245"/>
                </a:cubicBezTo>
                <a:lnTo>
                  <a:pt x="237244" y="220995"/>
                </a:lnTo>
                <a:cubicBezTo>
                  <a:pt x="237244" y="216890"/>
                  <a:pt x="240518" y="213531"/>
                  <a:pt x="244728" y="213531"/>
                </a:cubicBezTo>
                <a:close/>
                <a:moveTo>
                  <a:pt x="71000" y="203490"/>
                </a:moveTo>
                <a:lnTo>
                  <a:pt x="71000" y="208158"/>
                </a:lnTo>
                <a:lnTo>
                  <a:pt x="94200" y="208158"/>
                </a:lnTo>
                <a:lnTo>
                  <a:pt x="94200" y="203490"/>
                </a:lnTo>
                <a:close/>
                <a:moveTo>
                  <a:pt x="150642" y="203487"/>
                </a:moveTo>
                <a:lnTo>
                  <a:pt x="150642" y="255036"/>
                </a:lnTo>
                <a:lnTo>
                  <a:pt x="173930" y="255036"/>
                </a:lnTo>
                <a:lnTo>
                  <a:pt x="173930" y="203487"/>
                </a:lnTo>
                <a:close/>
                <a:moveTo>
                  <a:pt x="513035" y="192485"/>
                </a:moveTo>
                <a:lnTo>
                  <a:pt x="513035" y="210231"/>
                </a:lnTo>
                <a:lnTo>
                  <a:pt x="536350" y="210231"/>
                </a:lnTo>
                <a:lnTo>
                  <a:pt x="536350" y="192485"/>
                </a:lnTo>
                <a:close/>
                <a:moveTo>
                  <a:pt x="433346" y="192485"/>
                </a:moveTo>
                <a:lnTo>
                  <a:pt x="433346" y="210231"/>
                </a:lnTo>
                <a:lnTo>
                  <a:pt x="456630" y="210231"/>
                </a:lnTo>
                <a:lnTo>
                  <a:pt x="456630" y="192485"/>
                </a:lnTo>
                <a:close/>
                <a:moveTo>
                  <a:pt x="63516" y="188551"/>
                </a:moveTo>
                <a:lnTo>
                  <a:pt x="101684" y="188551"/>
                </a:lnTo>
                <a:cubicBezTo>
                  <a:pt x="105894" y="188551"/>
                  <a:pt x="109168" y="191912"/>
                  <a:pt x="109168" y="196021"/>
                </a:cubicBezTo>
                <a:lnTo>
                  <a:pt x="109168" y="248400"/>
                </a:lnTo>
                <a:cubicBezTo>
                  <a:pt x="109168" y="252509"/>
                  <a:pt x="105894" y="255870"/>
                  <a:pt x="101684" y="255870"/>
                </a:cubicBezTo>
                <a:lnTo>
                  <a:pt x="63516" y="255870"/>
                </a:lnTo>
                <a:cubicBezTo>
                  <a:pt x="59400" y="255870"/>
                  <a:pt x="56032" y="252509"/>
                  <a:pt x="56032" y="248400"/>
                </a:cubicBezTo>
                <a:lnTo>
                  <a:pt x="56032" y="196021"/>
                </a:lnTo>
                <a:cubicBezTo>
                  <a:pt x="56032" y="191912"/>
                  <a:pt x="59400" y="188551"/>
                  <a:pt x="63516" y="188551"/>
                </a:cubicBezTo>
                <a:close/>
                <a:moveTo>
                  <a:pt x="513035" y="172870"/>
                </a:moveTo>
                <a:lnTo>
                  <a:pt x="513035" y="177540"/>
                </a:lnTo>
                <a:lnTo>
                  <a:pt x="536350" y="177540"/>
                </a:lnTo>
                <a:lnTo>
                  <a:pt x="536350" y="172870"/>
                </a:lnTo>
                <a:close/>
                <a:moveTo>
                  <a:pt x="433346" y="172870"/>
                </a:moveTo>
                <a:lnTo>
                  <a:pt x="433346" y="177540"/>
                </a:lnTo>
                <a:lnTo>
                  <a:pt x="456630" y="177540"/>
                </a:lnTo>
                <a:lnTo>
                  <a:pt x="456630" y="172870"/>
                </a:lnTo>
                <a:close/>
                <a:moveTo>
                  <a:pt x="331880" y="167363"/>
                </a:moveTo>
                <a:lnTo>
                  <a:pt x="331880" y="185109"/>
                </a:lnTo>
                <a:lnTo>
                  <a:pt x="355080" y="185109"/>
                </a:lnTo>
                <a:lnTo>
                  <a:pt x="355080" y="167363"/>
                </a:lnTo>
                <a:close/>
                <a:moveTo>
                  <a:pt x="252212" y="167363"/>
                </a:moveTo>
                <a:lnTo>
                  <a:pt x="252212" y="185109"/>
                </a:lnTo>
                <a:lnTo>
                  <a:pt x="275412" y="185109"/>
                </a:lnTo>
                <a:lnTo>
                  <a:pt x="275412" y="167363"/>
                </a:lnTo>
                <a:close/>
                <a:moveTo>
                  <a:pt x="505545" y="157926"/>
                </a:moveTo>
                <a:lnTo>
                  <a:pt x="543840" y="157926"/>
                </a:lnTo>
                <a:cubicBezTo>
                  <a:pt x="547960" y="157926"/>
                  <a:pt x="551331" y="161195"/>
                  <a:pt x="551331" y="165398"/>
                </a:cubicBezTo>
                <a:lnTo>
                  <a:pt x="551331" y="217703"/>
                </a:lnTo>
                <a:cubicBezTo>
                  <a:pt x="551331" y="221813"/>
                  <a:pt x="547960" y="225175"/>
                  <a:pt x="543840" y="225175"/>
                </a:cubicBezTo>
                <a:lnTo>
                  <a:pt x="505545" y="225175"/>
                </a:lnTo>
                <a:cubicBezTo>
                  <a:pt x="501425" y="225175"/>
                  <a:pt x="498054" y="221813"/>
                  <a:pt x="498054" y="217703"/>
                </a:cubicBezTo>
                <a:lnTo>
                  <a:pt x="498054" y="165398"/>
                </a:lnTo>
                <a:cubicBezTo>
                  <a:pt x="498054" y="161195"/>
                  <a:pt x="501425" y="157926"/>
                  <a:pt x="505545" y="157926"/>
                </a:cubicBezTo>
                <a:close/>
                <a:moveTo>
                  <a:pt x="425866" y="157926"/>
                </a:moveTo>
                <a:lnTo>
                  <a:pt x="464110" y="157926"/>
                </a:lnTo>
                <a:cubicBezTo>
                  <a:pt x="468225" y="157926"/>
                  <a:pt x="471591" y="161195"/>
                  <a:pt x="471591" y="165398"/>
                </a:cubicBezTo>
                <a:lnTo>
                  <a:pt x="471591" y="217703"/>
                </a:lnTo>
                <a:cubicBezTo>
                  <a:pt x="471591" y="221813"/>
                  <a:pt x="468225" y="225175"/>
                  <a:pt x="464110" y="225175"/>
                </a:cubicBezTo>
                <a:lnTo>
                  <a:pt x="425866" y="225175"/>
                </a:lnTo>
                <a:cubicBezTo>
                  <a:pt x="421751" y="225175"/>
                  <a:pt x="418385" y="221813"/>
                  <a:pt x="418385" y="217703"/>
                </a:cubicBezTo>
                <a:lnTo>
                  <a:pt x="418385" y="165398"/>
                </a:lnTo>
                <a:cubicBezTo>
                  <a:pt x="418385" y="161195"/>
                  <a:pt x="421751" y="157926"/>
                  <a:pt x="425866" y="157926"/>
                </a:cubicBezTo>
                <a:close/>
                <a:moveTo>
                  <a:pt x="331880" y="147748"/>
                </a:moveTo>
                <a:lnTo>
                  <a:pt x="331880" y="152418"/>
                </a:lnTo>
                <a:lnTo>
                  <a:pt x="355080" y="152418"/>
                </a:lnTo>
                <a:lnTo>
                  <a:pt x="355080" y="147748"/>
                </a:lnTo>
                <a:close/>
                <a:moveTo>
                  <a:pt x="252212" y="147748"/>
                </a:moveTo>
                <a:lnTo>
                  <a:pt x="252212" y="152418"/>
                </a:lnTo>
                <a:lnTo>
                  <a:pt x="275412" y="152418"/>
                </a:lnTo>
                <a:lnTo>
                  <a:pt x="275412" y="147748"/>
                </a:lnTo>
                <a:close/>
                <a:moveTo>
                  <a:pt x="406334" y="145588"/>
                </a:moveTo>
                <a:lnTo>
                  <a:pt x="406334" y="306398"/>
                </a:lnTo>
                <a:lnTo>
                  <a:pt x="484987" y="316950"/>
                </a:lnTo>
                <a:lnTo>
                  <a:pt x="484987" y="312468"/>
                </a:lnTo>
                <a:cubicBezTo>
                  <a:pt x="484987" y="308359"/>
                  <a:pt x="488354" y="304997"/>
                  <a:pt x="492469" y="304997"/>
                </a:cubicBezTo>
                <a:lnTo>
                  <a:pt x="498081" y="304997"/>
                </a:lnTo>
                <a:lnTo>
                  <a:pt x="498081" y="245977"/>
                </a:lnTo>
                <a:cubicBezTo>
                  <a:pt x="498081" y="241868"/>
                  <a:pt x="501447" y="238507"/>
                  <a:pt x="505562" y="238507"/>
                </a:cubicBezTo>
                <a:lnTo>
                  <a:pt x="543813" y="238507"/>
                </a:lnTo>
                <a:cubicBezTo>
                  <a:pt x="547928" y="238507"/>
                  <a:pt x="551295" y="241868"/>
                  <a:pt x="551295" y="245977"/>
                </a:cubicBezTo>
                <a:lnTo>
                  <a:pt x="551295" y="304997"/>
                </a:lnTo>
                <a:lnTo>
                  <a:pt x="556907" y="304997"/>
                </a:lnTo>
                <a:cubicBezTo>
                  <a:pt x="561022" y="304997"/>
                  <a:pt x="564388" y="308359"/>
                  <a:pt x="564388" y="312468"/>
                </a:cubicBezTo>
                <a:lnTo>
                  <a:pt x="564388" y="327596"/>
                </a:lnTo>
                <a:lnTo>
                  <a:pt x="572525" y="328717"/>
                </a:lnTo>
                <a:lnTo>
                  <a:pt x="572525" y="145588"/>
                </a:lnTo>
                <a:close/>
                <a:moveTo>
                  <a:pt x="150661" y="142535"/>
                </a:moveTo>
                <a:lnTo>
                  <a:pt x="150661" y="160275"/>
                </a:lnTo>
                <a:lnTo>
                  <a:pt x="173945" y="160275"/>
                </a:lnTo>
                <a:lnTo>
                  <a:pt x="173945" y="142535"/>
                </a:lnTo>
                <a:close/>
                <a:moveTo>
                  <a:pt x="71000" y="142535"/>
                </a:moveTo>
                <a:lnTo>
                  <a:pt x="71000" y="160275"/>
                </a:lnTo>
                <a:lnTo>
                  <a:pt x="94200" y="160275"/>
                </a:lnTo>
                <a:lnTo>
                  <a:pt x="94200" y="142535"/>
                </a:lnTo>
                <a:close/>
                <a:moveTo>
                  <a:pt x="324396" y="132804"/>
                </a:moveTo>
                <a:lnTo>
                  <a:pt x="362564" y="132804"/>
                </a:lnTo>
                <a:cubicBezTo>
                  <a:pt x="366680" y="132804"/>
                  <a:pt x="370048" y="136166"/>
                  <a:pt x="370048" y="140276"/>
                </a:cubicBezTo>
                <a:lnTo>
                  <a:pt x="370048" y="192581"/>
                </a:lnTo>
                <a:cubicBezTo>
                  <a:pt x="370048" y="196784"/>
                  <a:pt x="366680" y="200053"/>
                  <a:pt x="362564" y="200053"/>
                </a:cubicBezTo>
                <a:lnTo>
                  <a:pt x="324396" y="200053"/>
                </a:lnTo>
                <a:cubicBezTo>
                  <a:pt x="320186" y="200053"/>
                  <a:pt x="316912" y="196784"/>
                  <a:pt x="316912" y="192581"/>
                </a:cubicBezTo>
                <a:lnTo>
                  <a:pt x="316912" y="140276"/>
                </a:lnTo>
                <a:cubicBezTo>
                  <a:pt x="316912" y="136166"/>
                  <a:pt x="320186" y="132804"/>
                  <a:pt x="324396" y="132804"/>
                </a:cubicBezTo>
                <a:close/>
                <a:moveTo>
                  <a:pt x="244728" y="132804"/>
                </a:moveTo>
                <a:lnTo>
                  <a:pt x="282896" y="132804"/>
                </a:lnTo>
                <a:cubicBezTo>
                  <a:pt x="287012" y="132804"/>
                  <a:pt x="290380" y="136166"/>
                  <a:pt x="290380" y="140276"/>
                </a:cubicBezTo>
                <a:lnTo>
                  <a:pt x="290380" y="192581"/>
                </a:lnTo>
                <a:cubicBezTo>
                  <a:pt x="290380" y="196784"/>
                  <a:pt x="287012" y="200053"/>
                  <a:pt x="282896" y="200053"/>
                </a:cubicBezTo>
                <a:lnTo>
                  <a:pt x="244728" y="200053"/>
                </a:lnTo>
                <a:cubicBezTo>
                  <a:pt x="240518" y="200053"/>
                  <a:pt x="237244" y="196784"/>
                  <a:pt x="237244" y="192581"/>
                </a:cubicBezTo>
                <a:lnTo>
                  <a:pt x="237244" y="140276"/>
                </a:lnTo>
                <a:cubicBezTo>
                  <a:pt x="237244" y="136166"/>
                  <a:pt x="240518" y="132804"/>
                  <a:pt x="244728" y="132804"/>
                </a:cubicBezTo>
                <a:close/>
                <a:moveTo>
                  <a:pt x="150661" y="122834"/>
                </a:moveTo>
                <a:lnTo>
                  <a:pt x="150661" y="127596"/>
                </a:lnTo>
                <a:lnTo>
                  <a:pt x="173945" y="127596"/>
                </a:lnTo>
                <a:lnTo>
                  <a:pt x="173945" y="122834"/>
                </a:lnTo>
                <a:close/>
                <a:moveTo>
                  <a:pt x="71000" y="122834"/>
                </a:moveTo>
                <a:lnTo>
                  <a:pt x="71000" y="127596"/>
                </a:lnTo>
                <a:lnTo>
                  <a:pt x="94200" y="127596"/>
                </a:lnTo>
                <a:lnTo>
                  <a:pt x="94200" y="122834"/>
                </a:lnTo>
                <a:close/>
                <a:moveTo>
                  <a:pt x="225087" y="120467"/>
                </a:moveTo>
                <a:lnTo>
                  <a:pt x="225087" y="282118"/>
                </a:lnTo>
                <a:lnTo>
                  <a:pt x="303833" y="292670"/>
                </a:lnTo>
                <a:lnTo>
                  <a:pt x="303833" y="287441"/>
                </a:lnTo>
                <a:cubicBezTo>
                  <a:pt x="303833" y="283332"/>
                  <a:pt x="307106" y="279970"/>
                  <a:pt x="311315" y="279970"/>
                </a:cubicBezTo>
                <a:lnTo>
                  <a:pt x="316926" y="279970"/>
                </a:lnTo>
                <a:lnTo>
                  <a:pt x="316926" y="220950"/>
                </a:lnTo>
                <a:cubicBezTo>
                  <a:pt x="316926" y="216841"/>
                  <a:pt x="320200" y="213479"/>
                  <a:pt x="324408" y="213479"/>
                </a:cubicBezTo>
                <a:lnTo>
                  <a:pt x="362566" y="213479"/>
                </a:lnTo>
                <a:cubicBezTo>
                  <a:pt x="366681" y="213479"/>
                  <a:pt x="370047" y="216841"/>
                  <a:pt x="370047" y="220950"/>
                </a:cubicBezTo>
                <a:lnTo>
                  <a:pt x="370047" y="279970"/>
                </a:lnTo>
                <a:lnTo>
                  <a:pt x="375659" y="279970"/>
                </a:lnTo>
                <a:cubicBezTo>
                  <a:pt x="379774" y="279970"/>
                  <a:pt x="383141" y="283332"/>
                  <a:pt x="383141" y="287441"/>
                </a:cubicBezTo>
                <a:lnTo>
                  <a:pt x="383141" y="303316"/>
                </a:lnTo>
                <a:lnTo>
                  <a:pt x="391371" y="304437"/>
                </a:lnTo>
                <a:lnTo>
                  <a:pt x="391371" y="120467"/>
                </a:lnTo>
                <a:close/>
                <a:moveTo>
                  <a:pt x="143181" y="107895"/>
                </a:moveTo>
                <a:lnTo>
                  <a:pt x="181425" y="107895"/>
                </a:lnTo>
                <a:cubicBezTo>
                  <a:pt x="185540" y="107895"/>
                  <a:pt x="188906" y="111256"/>
                  <a:pt x="188906" y="115365"/>
                </a:cubicBezTo>
                <a:lnTo>
                  <a:pt x="188906" y="167744"/>
                </a:lnTo>
                <a:cubicBezTo>
                  <a:pt x="188906" y="171853"/>
                  <a:pt x="185540" y="175214"/>
                  <a:pt x="181425" y="175214"/>
                </a:cubicBezTo>
                <a:lnTo>
                  <a:pt x="143181" y="175214"/>
                </a:lnTo>
                <a:cubicBezTo>
                  <a:pt x="139066" y="175214"/>
                  <a:pt x="135700" y="171853"/>
                  <a:pt x="135700" y="167744"/>
                </a:cubicBezTo>
                <a:lnTo>
                  <a:pt x="135700" y="115365"/>
                </a:lnTo>
                <a:cubicBezTo>
                  <a:pt x="135700" y="111256"/>
                  <a:pt x="139066" y="107895"/>
                  <a:pt x="143181" y="107895"/>
                </a:cubicBezTo>
                <a:close/>
                <a:moveTo>
                  <a:pt x="63516" y="107895"/>
                </a:moveTo>
                <a:lnTo>
                  <a:pt x="101684" y="107895"/>
                </a:lnTo>
                <a:cubicBezTo>
                  <a:pt x="105894" y="107895"/>
                  <a:pt x="109168" y="111256"/>
                  <a:pt x="109168" y="115365"/>
                </a:cubicBezTo>
                <a:lnTo>
                  <a:pt x="109168" y="167744"/>
                </a:lnTo>
                <a:cubicBezTo>
                  <a:pt x="109168" y="171853"/>
                  <a:pt x="105894" y="175214"/>
                  <a:pt x="101684" y="175214"/>
                </a:cubicBezTo>
                <a:lnTo>
                  <a:pt x="63516" y="175214"/>
                </a:lnTo>
                <a:cubicBezTo>
                  <a:pt x="59400" y="175214"/>
                  <a:pt x="56032" y="171853"/>
                  <a:pt x="56032" y="167744"/>
                </a:cubicBezTo>
                <a:lnTo>
                  <a:pt x="56032" y="115365"/>
                </a:lnTo>
                <a:cubicBezTo>
                  <a:pt x="56032" y="111256"/>
                  <a:pt x="59400" y="107895"/>
                  <a:pt x="63516" y="107895"/>
                </a:cubicBezTo>
                <a:close/>
                <a:moveTo>
                  <a:pt x="34767" y="95627"/>
                </a:moveTo>
                <a:lnTo>
                  <a:pt x="34767" y="256623"/>
                </a:lnTo>
                <a:lnTo>
                  <a:pt x="122585" y="268390"/>
                </a:lnTo>
                <a:lnTo>
                  <a:pt x="122585" y="262507"/>
                </a:lnTo>
                <a:cubicBezTo>
                  <a:pt x="122585" y="258398"/>
                  <a:pt x="125952" y="255036"/>
                  <a:pt x="130067" y="255036"/>
                </a:cubicBezTo>
                <a:lnTo>
                  <a:pt x="135679" y="255036"/>
                </a:lnTo>
                <a:lnTo>
                  <a:pt x="135679" y="196016"/>
                </a:lnTo>
                <a:cubicBezTo>
                  <a:pt x="135679" y="191907"/>
                  <a:pt x="139045" y="188545"/>
                  <a:pt x="143160" y="188545"/>
                </a:cubicBezTo>
                <a:lnTo>
                  <a:pt x="181411" y="188545"/>
                </a:lnTo>
                <a:cubicBezTo>
                  <a:pt x="185526" y="188545"/>
                  <a:pt x="188893" y="191907"/>
                  <a:pt x="188893" y="196016"/>
                </a:cubicBezTo>
                <a:lnTo>
                  <a:pt x="188893" y="255036"/>
                </a:lnTo>
                <a:lnTo>
                  <a:pt x="194505" y="255036"/>
                </a:lnTo>
                <a:cubicBezTo>
                  <a:pt x="198620" y="255036"/>
                  <a:pt x="201987" y="258398"/>
                  <a:pt x="201987" y="262507"/>
                </a:cubicBezTo>
                <a:lnTo>
                  <a:pt x="201987" y="279036"/>
                </a:lnTo>
                <a:lnTo>
                  <a:pt x="210123" y="280156"/>
                </a:lnTo>
                <a:lnTo>
                  <a:pt x="210123" y="95627"/>
                </a:lnTo>
                <a:close/>
                <a:moveTo>
                  <a:pt x="423543" y="64903"/>
                </a:moveTo>
                <a:lnTo>
                  <a:pt x="423543" y="112996"/>
                </a:lnTo>
                <a:cubicBezTo>
                  <a:pt x="423543" y="117199"/>
                  <a:pt x="420176" y="120467"/>
                  <a:pt x="416061" y="120467"/>
                </a:cubicBezTo>
                <a:lnTo>
                  <a:pt x="406334" y="120467"/>
                </a:lnTo>
                <a:lnTo>
                  <a:pt x="406334" y="130646"/>
                </a:lnTo>
                <a:lnTo>
                  <a:pt x="589827" y="130646"/>
                </a:lnTo>
                <a:lnTo>
                  <a:pt x="589827" y="64903"/>
                </a:lnTo>
                <a:close/>
                <a:moveTo>
                  <a:pt x="242295" y="39782"/>
                </a:moveTo>
                <a:lnTo>
                  <a:pt x="242295" y="88156"/>
                </a:lnTo>
                <a:cubicBezTo>
                  <a:pt x="242295" y="92265"/>
                  <a:pt x="239022" y="95627"/>
                  <a:pt x="234813" y="95627"/>
                </a:cubicBezTo>
                <a:lnTo>
                  <a:pt x="225087" y="95627"/>
                </a:lnTo>
                <a:lnTo>
                  <a:pt x="225087" y="105526"/>
                </a:lnTo>
                <a:lnTo>
                  <a:pt x="408579" y="105526"/>
                </a:lnTo>
                <a:lnTo>
                  <a:pt x="408579" y="39782"/>
                </a:lnTo>
                <a:close/>
                <a:moveTo>
                  <a:pt x="17465" y="14942"/>
                </a:moveTo>
                <a:lnTo>
                  <a:pt x="17465" y="80685"/>
                </a:lnTo>
                <a:lnTo>
                  <a:pt x="27098" y="80685"/>
                </a:lnTo>
                <a:cubicBezTo>
                  <a:pt x="27192" y="80685"/>
                  <a:pt x="27192" y="80685"/>
                  <a:pt x="27285" y="80685"/>
                </a:cubicBezTo>
                <a:cubicBezTo>
                  <a:pt x="27285" y="80685"/>
                  <a:pt x="27285" y="80685"/>
                  <a:pt x="27379" y="80685"/>
                </a:cubicBezTo>
                <a:lnTo>
                  <a:pt x="227331" y="80685"/>
                </a:lnTo>
                <a:lnTo>
                  <a:pt x="227331" y="14942"/>
                </a:lnTo>
                <a:close/>
                <a:moveTo>
                  <a:pt x="9984" y="0"/>
                </a:moveTo>
                <a:lnTo>
                  <a:pt x="234813" y="0"/>
                </a:lnTo>
                <a:cubicBezTo>
                  <a:pt x="239022" y="0"/>
                  <a:pt x="242295" y="3362"/>
                  <a:pt x="242295" y="7471"/>
                </a:cubicBezTo>
                <a:lnTo>
                  <a:pt x="242295" y="24841"/>
                </a:lnTo>
                <a:lnTo>
                  <a:pt x="416061" y="24841"/>
                </a:lnTo>
                <a:cubicBezTo>
                  <a:pt x="420176" y="24841"/>
                  <a:pt x="423543" y="28202"/>
                  <a:pt x="423543" y="32311"/>
                </a:cubicBezTo>
                <a:lnTo>
                  <a:pt x="423543" y="49961"/>
                </a:lnTo>
                <a:lnTo>
                  <a:pt x="597309" y="49961"/>
                </a:lnTo>
                <a:cubicBezTo>
                  <a:pt x="601424" y="49961"/>
                  <a:pt x="604790" y="53323"/>
                  <a:pt x="604790" y="57432"/>
                </a:cubicBezTo>
                <a:lnTo>
                  <a:pt x="604790" y="138117"/>
                </a:lnTo>
                <a:cubicBezTo>
                  <a:pt x="604790" y="142226"/>
                  <a:pt x="601424" y="145588"/>
                  <a:pt x="597309" y="145588"/>
                </a:cubicBezTo>
                <a:lnTo>
                  <a:pt x="587489" y="145588"/>
                </a:lnTo>
                <a:lnTo>
                  <a:pt x="587489" y="330678"/>
                </a:lnTo>
                <a:lnTo>
                  <a:pt x="600769" y="332546"/>
                </a:lnTo>
                <a:cubicBezTo>
                  <a:pt x="604884" y="333013"/>
                  <a:pt x="607783" y="336841"/>
                  <a:pt x="607222" y="340857"/>
                </a:cubicBezTo>
                <a:cubicBezTo>
                  <a:pt x="606754" y="344686"/>
                  <a:pt x="603481" y="347394"/>
                  <a:pt x="599834" y="347394"/>
                </a:cubicBezTo>
                <a:cubicBezTo>
                  <a:pt x="599460" y="347394"/>
                  <a:pt x="599179" y="347394"/>
                  <a:pt x="598805" y="347301"/>
                </a:cubicBezTo>
                <a:lnTo>
                  <a:pt x="6430" y="267923"/>
                </a:lnTo>
                <a:cubicBezTo>
                  <a:pt x="2408" y="267363"/>
                  <a:pt x="-491" y="263627"/>
                  <a:pt x="70" y="259518"/>
                </a:cubicBezTo>
                <a:cubicBezTo>
                  <a:pt x="631" y="255409"/>
                  <a:pt x="4372" y="252514"/>
                  <a:pt x="8487" y="253075"/>
                </a:cubicBezTo>
                <a:lnTo>
                  <a:pt x="19804" y="254569"/>
                </a:lnTo>
                <a:lnTo>
                  <a:pt x="19804" y="95627"/>
                </a:lnTo>
                <a:lnTo>
                  <a:pt x="9984" y="95627"/>
                </a:lnTo>
                <a:cubicBezTo>
                  <a:pt x="5869" y="95627"/>
                  <a:pt x="2502" y="92265"/>
                  <a:pt x="2502" y="88156"/>
                </a:cubicBezTo>
                <a:lnTo>
                  <a:pt x="2502" y="7471"/>
                </a:lnTo>
                <a:cubicBezTo>
                  <a:pt x="2502" y="3362"/>
                  <a:pt x="5869" y="0"/>
                  <a:pt x="9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ownhouse_98500"/>
          <p:cNvSpPr/>
          <p:nvPr/>
        </p:nvSpPr>
        <p:spPr>
          <a:xfrm>
            <a:off x="5909963" y="4677821"/>
            <a:ext cx="800100" cy="457835"/>
          </a:xfrm>
          <a:custGeom>
            <a:avLst/>
            <a:gdLst>
              <a:gd name="connsiteX0" fmla="*/ 507433 w 607291"/>
              <a:gd name="connsiteY0" fmla="*/ 319939 h 347394"/>
              <a:gd name="connsiteX1" fmla="*/ 549425 w 607291"/>
              <a:gd name="connsiteY1" fmla="*/ 325635 h 347394"/>
              <a:gd name="connsiteX2" fmla="*/ 549425 w 607291"/>
              <a:gd name="connsiteY2" fmla="*/ 319939 h 347394"/>
              <a:gd name="connsiteX3" fmla="*/ 320387 w 607291"/>
              <a:gd name="connsiteY3" fmla="*/ 294911 h 347394"/>
              <a:gd name="connsiteX4" fmla="*/ 368177 w 607291"/>
              <a:gd name="connsiteY4" fmla="*/ 301355 h 347394"/>
              <a:gd name="connsiteX5" fmla="*/ 368177 w 607291"/>
              <a:gd name="connsiteY5" fmla="*/ 294911 h 347394"/>
              <a:gd name="connsiteX6" fmla="*/ 433346 w 607291"/>
              <a:gd name="connsiteY6" fmla="*/ 273151 h 347394"/>
              <a:gd name="connsiteX7" fmla="*/ 433346 w 607291"/>
              <a:gd name="connsiteY7" fmla="*/ 290891 h 347394"/>
              <a:gd name="connsiteX8" fmla="*/ 456630 w 607291"/>
              <a:gd name="connsiteY8" fmla="*/ 290891 h 347394"/>
              <a:gd name="connsiteX9" fmla="*/ 456630 w 607291"/>
              <a:gd name="connsiteY9" fmla="*/ 273151 h 347394"/>
              <a:gd name="connsiteX10" fmla="*/ 137549 w 607291"/>
              <a:gd name="connsiteY10" fmla="*/ 269977 h 347394"/>
              <a:gd name="connsiteX11" fmla="*/ 137549 w 607291"/>
              <a:gd name="connsiteY11" fmla="*/ 270444 h 347394"/>
              <a:gd name="connsiteX12" fmla="*/ 187023 w 607291"/>
              <a:gd name="connsiteY12" fmla="*/ 277075 h 347394"/>
              <a:gd name="connsiteX13" fmla="*/ 187023 w 607291"/>
              <a:gd name="connsiteY13" fmla="*/ 269977 h 347394"/>
              <a:gd name="connsiteX14" fmla="*/ 433346 w 607291"/>
              <a:gd name="connsiteY14" fmla="*/ 253450 h 347394"/>
              <a:gd name="connsiteX15" fmla="*/ 433346 w 607291"/>
              <a:gd name="connsiteY15" fmla="*/ 258212 h 347394"/>
              <a:gd name="connsiteX16" fmla="*/ 456630 w 607291"/>
              <a:gd name="connsiteY16" fmla="*/ 258212 h 347394"/>
              <a:gd name="connsiteX17" fmla="*/ 456630 w 607291"/>
              <a:gd name="connsiteY17" fmla="*/ 253450 h 347394"/>
              <a:gd name="connsiteX18" fmla="*/ 513044 w 607291"/>
              <a:gd name="connsiteY18" fmla="*/ 253448 h 347394"/>
              <a:gd name="connsiteX19" fmla="*/ 513044 w 607291"/>
              <a:gd name="connsiteY19" fmla="*/ 304997 h 347394"/>
              <a:gd name="connsiteX20" fmla="*/ 536331 w 607291"/>
              <a:gd name="connsiteY20" fmla="*/ 304997 h 347394"/>
              <a:gd name="connsiteX21" fmla="*/ 536331 w 607291"/>
              <a:gd name="connsiteY21" fmla="*/ 253448 h 347394"/>
              <a:gd name="connsiteX22" fmla="*/ 252212 w 607291"/>
              <a:gd name="connsiteY22" fmla="*/ 248053 h 347394"/>
              <a:gd name="connsiteX23" fmla="*/ 252212 w 607291"/>
              <a:gd name="connsiteY23" fmla="*/ 265781 h 347394"/>
              <a:gd name="connsiteX24" fmla="*/ 275412 w 607291"/>
              <a:gd name="connsiteY24" fmla="*/ 265781 h 347394"/>
              <a:gd name="connsiteX25" fmla="*/ 275412 w 607291"/>
              <a:gd name="connsiteY25" fmla="*/ 248053 h 347394"/>
              <a:gd name="connsiteX26" fmla="*/ 425866 w 607291"/>
              <a:gd name="connsiteY26" fmla="*/ 238511 h 347394"/>
              <a:gd name="connsiteX27" fmla="*/ 464110 w 607291"/>
              <a:gd name="connsiteY27" fmla="*/ 238511 h 347394"/>
              <a:gd name="connsiteX28" fmla="*/ 471591 w 607291"/>
              <a:gd name="connsiteY28" fmla="*/ 245981 h 347394"/>
              <a:gd name="connsiteX29" fmla="*/ 471591 w 607291"/>
              <a:gd name="connsiteY29" fmla="*/ 298360 h 347394"/>
              <a:gd name="connsiteX30" fmla="*/ 464110 w 607291"/>
              <a:gd name="connsiteY30" fmla="*/ 305830 h 347394"/>
              <a:gd name="connsiteX31" fmla="*/ 425866 w 607291"/>
              <a:gd name="connsiteY31" fmla="*/ 305830 h 347394"/>
              <a:gd name="connsiteX32" fmla="*/ 418385 w 607291"/>
              <a:gd name="connsiteY32" fmla="*/ 298360 h 347394"/>
              <a:gd name="connsiteX33" fmla="*/ 418385 w 607291"/>
              <a:gd name="connsiteY33" fmla="*/ 245981 h 347394"/>
              <a:gd name="connsiteX34" fmla="*/ 425866 w 607291"/>
              <a:gd name="connsiteY34" fmla="*/ 238511 h 347394"/>
              <a:gd name="connsiteX35" fmla="*/ 252212 w 607291"/>
              <a:gd name="connsiteY35" fmla="*/ 228459 h 347394"/>
              <a:gd name="connsiteX36" fmla="*/ 252212 w 607291"/>
              <a:gd name="connsiteY36" fmla="*/ 233125 h 347394"/>
              <a:gd name="connsiteX37" fmla="*/ 275412 w 607291"/>
              <a:gd name="connsiteY37" fmla="*/ 233125 h 347394"/>
              <a:gd name="connsiteX38" fmla="*/ 275412 w 607291"/>
              <a:gd name="connsiteY38" fmla="*/ 228459 h 347394"/>
              <a:gd name="connsiteX39" fmla="*/ 331890 w 607291"/>
              <a:gd name="connsiteY39" fmla="*/ 228421 h 347394"/>
              <a:gd name="connsiteX40" fmla="*/ 331890 w 607291"/>
              <a:gd name="connsiteY40" fmla="*/ 279970 h 347394"/>
              <a:gd name="connsiteX41" fmla="*/ 355084 w 607291"/>
              <a:gd name="connsiteY41" fmla="*/ 279970 h 347394"/>
              <a:gd name="connsiteX42" fmla="*/ 355084 w 607291"/>
              <a:gd name="connsiteY42" fmla="*/ 228421 h 347394"/>
              <a:gd name="connsiteX43" fmla="*/ 71000 w 607291"/>
              <a:gd name="connsiteY43" fmla="*/ 223098 h 347394"/>
              <a:gd name="connsiteX44" fmla="*/ 71000 w 607291"/>
              <a:gd name="connsiteY44" fmla="*/ 240931 h 347394"/>
              <a:gd name="connsiteX45" fmla="*/ 94200 w 607291"/>
              <a:gd name="connsiteY45" fmla="*/ 240931 h 347394"/>
              <a:gd name="connsiteX46" fmla="*/ 94200 w 607291"/>
              <a:gd name="connsiteY46" fmla="*/ 223098 h 347394"/>
              <a:gd name="connsiteX47" fmla="*/ 244728 w 607291"/>
              <a:gd name="connsiteY47" fmla="*/ 213531 h 347394"/>
              <a:gd name="connsiteX48" fmla="*/ 282896 w 607291"/>
              <a:gd name="connsiteY48" fmla="*/ 213531 h 347394"/>
              <a:gd name="connsiteX49" fmla="*/ 290380 w 607291"/>
              <a:gd name="connsiteY49" fmla="*/ 220995 h 347394"/>
              <a:gd name="connsiteX50" fmla="*/ 290380 w 607291"/>
              <a:gd name="connsiteY50" fmla="*/ 273245 h 347394"/>
              <a:gd name="connsiteX51" fmla="*/ 282896 w 607291"/>
              <a:gd name="connsiteY51" fmla="*/ 280709 h 347394"/>
              <a:gd name="connsiteX52" fmla="*/ 244728 w 607291"/>
              <a:gd name="connsiteY52" fmla="*/ 280709 h 347394"/>
              <a:gd name="connsiteX53" fmla="*/ 237244 w 607291"/>
              <a:gd name="connsiteY53" fmla="*/ 273245 h 347394"/>
              <a:gd name="connsiteX54" fmla="*/ 237244 w 607291"/>
              <a:gd name="connsiteY54" fmla="*/ 220995 h 347394"/>
              <a:gd name="connsiteX55" fmla="*/ 244728 w 607291"/>
              <a:gd name="connsiteY55" fmla="*/ 213531 h 347394"/>
              <a:gd name="connsiteX56" fmla="*/ 71000 w 607291"/>
              <a:gd name="connsiteY56" fmla="*/ 203490 h 347394"/>
              <a:gd name="connsiteX57" fmla="*/ 71000 w 607291"/>
              <a:gd name="connsiteY57" fmla="*/ 208158 h 347394"/>
              <a:gd name="connsiteX58" fmla="*/ 94200 w 607291"/>
              <a:gd name="connsiteY58" fmla="*/ 208158 h 347394"/>
              <a:gd name="connsiteX59" fmla="*/ 94200 w 607291"/>
              <a:gd name="connsiteY59" fmla="*/ 203490 h 347394"/>
              <a:gd name="connsiteX60" fmla="*/ 150642 w 607291"/>
              <a:gd name="connsiteY60" fmla="*/ 203487 h 347394"/>
              <a:gd name="connsiteX61" fmla="*/ 150642 w 607291"/>
              <a:gd name="connsiteY61" fmla="*/ 255036 h 347394"/>
              <a:gd name="connsiteX62" fmla="*/ 173930 w 607291"/>
              <a:gd name="connsiteY62" fmla="*/ 255036 h 347394"/>
              <a:gd name="connsiteX63" fmla="*/ 173930 w 607291"/>
              <a:gd name="connsiteY63" fmla="*/ 203487 h 347394"/>
              <a:gd name="connsiteX64" fmla="*/ 513035 w 607291"/>
              <a:gd name="connsiteY64" fmla="*/ 192485 h 347394"/>
              <a:gd name="connsiteX65" fmla="*/ 513035 w 607291"/>
              <a:gd name="connsiteY65" fmla="*/ 210231 h 347394"/>
              <a:gd name="connsiteX66" fmla="*/ 536350 w 607291"/>
              <a:gd name="connsiteY66" fmla="*/ 210231 h 347394"/>
              <a:gd name="connsiteX67" fmla="*/ 536350 w 607291"/>
              <a:gd name="connsiteY67" fmla="*/ 192485 h 347394"/>
              <a:gd name="connsiteX68" fmla="*/ 433346 w 607291"/>
              <a:gd name="connsiteY68" fmla="*/ 192485 h 347394"/>
              <a:gd name="connsiteX69" fmla="*/ 433346 w 607291"/>
              <a:gd name="connsiteY69" fmla="*/ 210231 h 347394"/>
              <a:gd name="connsiteX70" fmla="*/ 456630 w 607291"/>
              <a:gd name="connsiteY70" fmla="*/ 210231 h 347394"/>
              <a:gd name="connsiteX71" fmla="*/ 456630 w 607291"/>
              <a:gd name="connsiteY71" fmla="*/ 192485 h 347394"/>
              <a:gd name="connsiteX72" fmla="*/ 63516 w 607291"/>
              <a:gd name="connsiteY72" fmla="*/ 188551 h 347394"/>
              <a:gd name="connsiteX73" fmla="*/ 101684 w 607291"/>
              <a:gd name="connsiteY73" fmla="*/ 188551 h 347394"/>
              <a:gd name="connsiteX74" fmla="*/ 109168 w 607291"/>
              <a:gd name="connsiteY74" fmla="*/ 196021 h 347394"/>
              <a:gd name="connsiteX75" fmla="*/ 109168 w 607291"/>
              <a:gd name="connsiteY75" fmla="*/ 248400 h 347394"/>
              <a:gd name="connsiteX76" fmla="*/ 101684 w 607291"/>
              <a:gd name="connsiteY76" fmla="*/ 255870 h 347394"/>
              <a:gd name="connsiteX77" fmla="*/ 63516 w 607291"/>
              <a:gd name="connsiteY77" fmla="*/ 255870 h 347394"/>
              <a:gd name="connsiteX78" fmla="*/ 56032 w 607291"/>
              <a:gd name="connsiteY78" fmla="*/ 248400 h 347394"/>
              <a:gd name="connsiteX79" fmla="*/ 56032 w 607291"/>
              <a:gd name="connsiteY79" fmla="*/ 196021 h 347394"/>
              <a:gd name="connsiteX80" fmla="*/ 63516 w 607291"/>
              <a:gd name="connsiteY80" fmla="*/ 188551 h 347394"/>
              <a:gd name="connsiteX81" fmla="*/ 513035 w 607291"/>
              <a:gd name="connsiteY81" fmla="*/ 172870 h 347394"/>
              <a:gd name="connsiteX82" fmla="*/ 513035 w 607291"/>
              <a:gd name="connsiteY82" fmla="*/ 177540 h 347394"/>
              <a:gd name="connsiteX83" fmla="*/ 536350 w 607291"/>
              <a:gd name="connsiteY83" fmla="*/ 177540 h 347394"/>
              <a:gd name="connsiteX84" fmla="*/ 536350 w 607291"/>
              <a:gd name="connsiteY84" fmla="*/ 172870 h 347394"/>
              <a:gd name="connsiteX85" fmla="*/ 433346 w 607291"/>
              <a:gd name="connsiteY85" fmla="*/ 172870 h 347394"/>
              <a:gd name="connsiteX86" fmla="*/ 433346 w 607291"/>
              <a:gd name="connsiteY86" fmla="*/ 177540 h 347394"/>
              <a:gd name="connsiteX87" fmla="*/ 456630 w 607291"/>
              <a:gd name="connsiteY87" fmla="*/ 177540 h 347394"/>
              <a:gd name="connsiteX88" fmla="*/ 456630 w 607291"/>
              <a:gd name="connsiteY88" fmla="*/ 172870 h 347394"/>
              <a:gd name="connsiteX89" fmla="*/ 331880 w 607291"/>
              <a:gd name="connsiteY89" fmla="*/ 167363 h 347394"/>
              <a:gd name="connsiteX90" fmla="*/ 331880 w 607291"/>
              <a:gd name="connsiteY90" fmla="*/ 185109 h 347394"/>
              <a:gd name="connsiteX91" fmla="*/ 355080 w 607291"/>
              <a:gd name="connsiteY91" fmla="*/ 185109 h 347394"/>
              <a:gd name="connsiteX92" fmla="*/ 355080 w 607291"/>
              <a:gd name="connsiteY92" fmla="*/ 167363 h 347394"/>
              <a:gd name="connsiteX93" fmla="*/ 252212 w 607291"/>
              <a:gd name="connsiteY93" fmla="*/ 167363 h 347394"/>
              <a:gd name="connsiteX94" fmla="*/ 252212 w 607291"/>
              <a:gd name="connsiteY94" fmla="*/ 185109 h 347394"/>
              <a:gd name="connsiteX95" fmla="*/ 275412 w 607291"/>
              <a:gd name="connsiteY95" fmla="*/ 185109 h 347394"/>
              <a:gd name="connsiteX96" fmla="*/ 275412 w 607291"/>
              <a:gd name="connsiteY96" fmla="*/ 167363 h 347394"/>
              <a:gd name="connsiteX97" fmla="*/ 505545 w 607291"/>
              <a:gd name="connsiteY97" fmla="*/ 157926 h 347394"/>
              <a:gd name="connsiteX98" fmla="*/ 543840 w 607291"/>
              <a:gd name="connsiteY98" fmla="*/ 157926 h 347394"/>
              <a:gd name="connsiteX99" fmla="*/ 551331 w 607291"/>
              <a:gd name="connsiteY99" fmla="*/ 165398 h 347394"/>
              <a:gd name="connsiteX100" fmla="*/ 551331 w 607291"/>
              <a:gd name="connsiteY100" fmla="*/ 217703 h 347394"/>
              <a:gd name="connsiteX101" fmla="*/ 543840 w 607291"/>
              <a:gd name="connsiteY101" fmla="*/ 225175 h 347394"/>
              <a:gd name="connsiteX102" fmla="*/ 505545 w 607291"/>
              <a:gd name="connsiteY102" fmla="*/ 225175 h 347394"/>
              <a:gd name="connsiteX103" fmla="*/ 498054 w 607291"/>
              <a:gd name="connsiteY103" fmla="*/ 217703 h 347394"/>
              <a:gd name="connsiteX104" fmla="*/ 498054 w 607291"/>
              <a:gd name="connsiteY104" fmla="*/ 165398 h 347394"/>
              <a:gd name="connsiteX105" fmla="*/ 505545 w 607291"/>
              <a:gd name="connsiteY105" fmla="*/ 157926 h 347394"/>
              <a:gd name="connsiteX106" fmla="*/ 425866 w 607291"/>
              <a:gd name="connsiteY106" fmla="*/ 157926 h 347394"/>
              <a:gd name="connsiteX107" fmla="*/ 464110 w 607291"/>
              <a:gd name="connsiteY107" fmla="*/ 157926 h 347394"/>
              <a:gd name="connsiteX108" fmla="*/ 471591 w 607291"/>
              <a:gd name="connsiteY108" fmla="*/ 165398 h 347394"/>
              <a:gd name="connsiteX109" fmla="*/ 471591 w 607291"/>
              <a:gd name="connsiteY109" fmla="*/ 217703 h 347394"/>
              <a:gd name="connsiteX110" fmla="*/ 464110 w 607291"/>
              <a:gd name="connsiteY110" fmla="*/ 225175 h 347394"/>
              <a:gd name="connsiteX111" fmla="*/ 425866 w 607291"/>
              <a:gd name="connsiteY111" fmla="*/ 225175 h 347394"/>
              <a:gd name="connsiteX112" fmla="*/ 418385 w 607291"/>
              <a:gd name="connsiteY112" fmla="*/ 217703 h 347394"/>
              <a:gd name="connsiteX113" fmla="*/ 418385 w 607291"/>
              <a:gd name="connsiteY113" fmla="*/ 165398 h 347394"/>
              <a:gd name="connsiteX114" fmla="*/ 425866 w 607291"/>
              <a:gd name="connsiteY114" fmla="*/ 157926 h 347394"/>
              <a:gd name="connsiteX115" fmla="*/ 331880 w 607291"/>
              <a:gd name="connsiteY115" fmla="*/ 147748 h 347394"/>
              <a:gd name="connsiteX116" fmla="*/ 331880 w 607291"/>
              <a:gd name="connsiteY116" fmla="*/ 152418 h 347394"/>
              <a:gd name="connsiteX117" fmla="*/ 355080 w 607291"/>
              <a:gd name="connsiteY117" fmla="*/ 152418 h 347394"/>
              <a:gd name="connsiteX118" fmla="*/ 355080 w 607291"/>
              <a:gd name="connsiteY118" fmla="*/ 147748 h 347394"/>
              <a:gd name="connsiteX119" fmla="*/ 252212 w 607291"/>
              <a:gd name="connsiteY119" fmla="*/ 147748 h 347394"/>
              <a:gd name="connsiteX120" fmla="*/ 252212 w 607291"/>
              <a:gd name="connsiteY120" fmla="*/ 152418 h 347394"/>
              <a:gd name="connsiteX121" fmla="*/ 275412 w 607291"/>
              <a:gd name="connsiteY121" fmla="*/ 152418 h 347394"/>
              <a:gd name="connsiteX122" fmla="*/ 275412 w 607291"/>
              <a:gd name="connsiteY122" fmla="*/ 147748 h 347394"/>
              <a:gd name="connsiteX123" fmla="*/ 406334 w 607291"/>
              <a:gd name="connsiteY123" fmla="*/ 145588 h 347394"/>
              <a:gd name="connsiteX124" fmla="*/ 406334 w 607291"/>
              <a:gd name="connsiteY124" fmla="*/ 306398 h 347394"/>
              <a:gd name="connsiteX125" fmla="*/ 484987 w 607291"/>
              <a:gd name="connsiteY125" fmla="*/ 316950 h 347394"/>
              <a:gd name="connsiteX126" fmla="*/ 484987 w 607291"/>
              <a:gd name="connsiteY126" fmla="*/ 312468 h 347394"/>
              <a:gd name="connsiteX127" fmla="*/ 492469 w 607291"/>
              <a:gd name="connsiteY127" fmla="*/ 304997 h 347394"/>
              <a:gd name="connsiteX128" fmla="*/ 498081 w 607291"/>
              <a:gd name="connsiteY128" fmla="*/ 304997 h 347394"/>
              <a:gd name="connsiteX129" fmla="*/ 498081 w 607291"/>
              <a:gd name="connsiteY129" fmla="*/ 245977 h 347394"/>
              <a:gd name="connsiteX130" fmla="*/ 505562 w 607291"/>
              <a:gd name="connsiteY130" fmla="*/ 238507 h 347394"/>
              <a:gd name="connsiteX131" fmla="*/ 543813 w 607291"/>
              <a:gd name="connsiteY131" fmla="*/ 238507 h 347394"/>
              <a:gd name="connsiteX132" fmla="*/ 551295 w 607291"/>
              <a:gd name="connsiteY132" fmla="*/ 245977 h 347394"/>
              <a:gd name="connsiteX133" fmla="*/ 551295 w 607291"/>
              <a:gd name="connsiteY133" fmla="*/ 304997 h 347394"/>
              <a:gd name="connsiteX134" fmla="*/ 556907 w 607291"/>
              <a:gd name="connsiteY134" fmla="*/ 304997 h 347394"/>
              <a:gd name="connsiteX135" fmla="*/ 564388 w 607291"/>
              <a:gd name="connsiteY135" fmla="*/ 312468 h 347394"/>
              <a:gd name="connsiteX136" fmla="*/ 564388 w 607291"/>
              <a:gd name="connsiteY136" fmla="*/ 327596 h 347394"/>
              <a:gd name="connsiteX137" fmla="*/ 572525 w 607291"/>
              <a:gd name="connsiteY137" fmla="*/ 328717 h 347394"/>
              <a:gd name="connsiteX138" fmla="*/ 572525 w 607291"/>
              <a:gd name="connsiteY138" fmla="*/ 145588 h 347394"/>
              <a:gd name="connsiteX139" fmla="*/ 150661 w 607291"/>
              <a:gd name="connsiteY139" fmla="*/ 142535 h 347394"/>
              <a:gd name="connsiteX140" fmla="*/ 150661 w 607291"/>
              <a:gd name="connsiteY140" fmla="*/ 160275 h 347394"/>
              <a:gd name="connsiteX141" fmla="*/ 173945 w 607291"/>
              <a:gd name="connsiteY141" fmla="*/ 160275 h 347394"/>
              <a:gd name="connsiteX142" fmla="*/ 173945 w 607291"/>
              <a:gd name="connsiteY142" fmla="*/ 142535 h 347394"/>
              <a:gd name="connsiteX143" fmla="*/ 71000 w 607291"/>
              <a:gd name="connsiteY143" fmla="*/ 142535 h 347394"/>
              <a:gd name="connsiteX144" fmla="*/ 71000 w 607291"/>
              <a:gd name="connsiteY144" fmla="*/ 160275 h 347394"/>
              <a:gd name="connsiteX145" fmla="*/ 94200 w 607291"/>
              <a:gd name="connsiteY145" fmla="*/ 160275 h 347394"/>
              <a:gd name="connsiteX146" fmla="*/ 94200 w 607291"/>
              <a:gd name="connsiteY146" fmla="*/ 142535 h 347394"/>
              <a:gd name="connsiteX147" fmla="*/ 324396 w 607291"/>
              <a:gd name="connsiteY147" fmla="*/ 132804 h 347394"/>
              <a:gd name="connsiteX148" fmla="*/ 362564 w 607291"/>
              <a:gd name="connsiteY148" fmla="*/ 132804 h 347394"/>
              <a:gd name="connsiteX149" fmla="*/ 370048 w 607291"/>
              <a:gd name="connsiteY149" fmla="*/ 140276 h 347394"/>
              <a:gd name="connsiteX150" fmla="*/ 370048 w 607291"/>
              <a:gd name="connsiteY150" fmla="*/ 192581 h 347394"/>
              <a:gd name="connsiteX151" fmla="*/ 362564 w 607291"/>
              <a:gd name="connsiteY151" fmla="*/ 200053 h 347394"/>
              <a:gd name="connsiteX152" fmla="*/ 324396 w 607291"/>
              <a:gd name="connsiteY152" fmla="*/ 200053 h 347394"/>
              <a:gd name="connsiteX153" fmla="*/ 316912 w 607291"/>
              <a:gd name="connsiteY153" fmla="*/ 192581 h 347394"/>
              <a:gd name="connsiteX154" fmla="*/ 316912 w 607291"/>
              <a:gd name="connsiteY154" fmla="*/ 140276 h 347394"/>
              <a:gd name="connsiteX155" fmla="*/ 324396 w 607291"/>
              <a:gd name="connsiteY155" fmla="*/ 132804 h 347394"/>
              <a:gd name="connsiteX156" fmla="*/ 244728 w 607291"/>
              <a:gd name="connsiteY156" fmla="*/ 132804 h 347394"/>
              <a:gd name="connsiteX157" fmla="*/ 282896 w 607291"/>
              <a:gd name="connsiteY157" fmla="*/ 132804 h 347394"/>
              <a:gd name="connsiteX158" fmla="*/ 290380 w 607291"/>
              <a:gd name="connsiteY158" fmla="*/ 140276 h 347394"/>
              <a:gd name="connsiteX159" fmla="*/ 290380 w 607291"/>
              <a:gd name="connsiteY159" fmla="*/ 192581 h 347394"/>
              <a:gd name="connsiteX160" fmla="*/ 282896 w 607291"/>
              <a:gd name="connsiteY160" fmla="*/ 200053 h 347394"/>
              <a:gd name="connsiteX161" fmla="*/ 244728 w 607291"/>
              <a:gd name="connsiteY161" fmla="*/ 200053 h 347394"/>
              <a:gd name="connsiteX162" fmla="*/ 237244 w 607291"/>
              <a:gd name="connsiteY162" fmla="*/ 192581 h 347394"/>
              <a:gd name="connsiteX163" fmla="*/ 237244 w 607291"/>
              <a:gd name="connsiteY163" fmla="*/ 140276 h 347394"/>
              <a:gd name="connsiteX164" fmla="*/ 244728 w 607291"/>
              <a:gd name="connsiteY164" fmla="*/ 132804 h 347394"/>
              <a:gd name="connsiteX165" fmla="*/ 150661 w 607291"/>
              <a:gd name="connsiteY165" fmla="*/ 122834 h 347394"/>
              <a:gd name="connsiteX166" fmla="*/ 150661 w 607291"/>
              <a:gd name="connsiteY166" fmla="*/ 127596 h 347394"/>
              <a:gd name="connsiteX167" fmla="*/ 173945 w 607291"/>
              <a:gd name="connsiteY167" fmla="*/ 127596 h 347394"/>
              <a:gd name="connsiteX168" fmla="*/ 173945 w 607291"/>
              <a:gd name="connsiteY168" fmla="*/ 122834 h 347394"/>
              <a:gd name="connsiteX169" fmla="*/ 71000 w 607291"/>
              <a:gd name="connsiteY169" fmla="*/ 122834 h 347394"/>
              <a:gd name="connsiteX170" fmla="*/ 71000 w 607291"/>
              <a:gd name="connsiteY170" fmla="*/ 127596 h 347394"/>
              <a:gd name="connsiteX171" fmla="*/ 94200 w 607291"/>
              <a:gd name="connsiteY171" fmla="*/ 127596 h 347394"/>
              <a:gd name="connsiteX172" fmla="*/ 94200 w 607291"/>
              <a:gd name="connsiteY172" fmla="*/ 122834 h 347394"/>
              <a:gd name="connsiteX173" fmla="*/ 225087 w 607291"/>
              <a:gd name="connsiteY173" fmla="*/ 120467 h 347394"/>
              <a:gd name="connsiteX174" fmla="*/ 225087 w 607291"/>
              <a:gd name="connsiteY174" fmla="*/ 282118 h 347394"/>
              <a:gd name="connsiteX175" fmla="*/ 303833 w 607291"/>
              <a:gd name="connsiteY175" fmla="*/ 292670 h 347394"/>
              <a:gd name="connsiteX176" fmla="*/ 303833 w 607291"/>
              <a:gd name="connsiteY176" fmla="*/ 287441 h 347394"/>
              <a:gd name="connsiteX177" fmla="*/ 311315 w 607291"/>
              <a:gd name="connsiteY177" fmla="*/ 279970 h 347394"/>
              <a:gd name="connsiteX178" fmla="*/ 316926 w 607291"/>
              <a:gd name="connsiteY178" fmla="*/ 279970 h 347394"/>
              <a:gd name="connsiteX179" fmla="*/ 316926 w 607291"/>
              <a:gd name="connsiteY179" fmla="*/ 220950 h 347394"/>
              <a:gd name="connsiteX180" fmla="*/ 324408 w 607291"/>
              <a:gd name="connsiteY180" fmla="*/ 213479 h 347394"/>
              <a:gd name="connsiteX181" fmla="*/ 362566 w 607291"/>
              <a:gd name="connsiteY181" fmla="*/ 213479 h 347394"/>
              <a:gd name="connsiteX182" fmla="*/ 370047 w 607291"/>
              <a:gd name="connsiteY182" fmla="*/ 220950 h 347394"/>
              <a:gd name="connsiteX183" fmla="*/ 370047 w 607291"/>
              <a:gd name="connsiteY183" fmla="*/ 279970 h 347394"/>
              <a:gd name="connsiteX184" fmla="*/ 375659 w 607291"/>
              <a:gd name="connsiteY184" fmla="*/ 279970 h 347394"/>
              <a:gd name="connsiteX185" fmla="*/ 383141 w 607291"/>
              <a:gd name="connsiteY185" fmla="*/ 287441 h 347394"/>
              <a:gd name="connsiteX186" fmla="*/ 383141 w 607291"/>
              <a:gd name="connsiteY186" fmla="*/ 303316 h 347394"/>
              <a:gd name="connsiteX187" fmla="*/ 391371 w 607291"/>
              <a:gd name="connsiteY187" fmla="*/ 304437 h 347394"/>
              <a:gd name="connsiteX188" fmla="*/ 391371 w 607291"/>
              <a:gd name="connsiteY188" fmla="*/ 120467 h 347394"/>
              <a:gd name="connsiteX189" fmla="*/ 143181 w 607291"/>
              <a:gd name="connsiteY189" fmla="*/ 107895 h 347394"/>
              <a:gd name="connsiteX190" fmla="*/ 181425 w 607291"/>
              <a:gd name="connsiteY190" fmla="*/ 107895 h 347394"/>
              <a:gd name="connsiteX191" fmla="*/ 188906 w 607291"/>
              <a:gd name="connsiteY191" fmla="*/ 115365 h 347394"/>
              <a:gd name="connsiteX192" fmla="*/ 188906 w 607291"/>
              <a:gd name="connsiteY192" fmla="*/ 167744 h 347394"/>
              <a:gd name="connsiteX193" fmla="*/ 181425 w 607291"/>
              <a:gd name="connsiteY193" fmla="*/ 175214 h 347394"/>
              <a:gd name="connsiteX194" fmla="*/ 143181 w 607291"/>
              <a:gd name="connsiteY194" fmla="*/ 175214 h 347394"/>
              <a:gd name="connsiteX195" fmla="*/ 135700 w 607291"/>
              <a:gd name="connsiteY195" fmla="*/ 167744 h 347394"/>
              <a:gd name="connsiteX196" fmla="*/ 135700 w 607291"/>
              <a:gd name="connsiteY196" fmla="*/ 115365 h 347394"/>
              <a:gd name="connsiteX197" fmla="*/ 143181 w 607291"/>
              <a:gd name="connsiteY197" fmla="*/ 107895 h 347394"/>
              <a:gd name="connsiteX198" fmla="*/ 63516 w 607291"/>
              <a:gd name="connsiteY198" fmla="*/ 107895 h 347394"/>
              <a:gd name="connsiteX199" fmla="*/ 101684 w 607291"/>
              <a:gd name="connsiteY199" fmla="*/ 107895 h 347394"/>
              <a:gd name="connsiteX200" fmla="*/ 109168 w 607291"/>
              <a:gd name="connsiteY200" fmla="*/ 115365 h 347394"/>
              <a:gd name="connsiteX201" fmla="*/ 109168 w 607291"/>
              <a:gd name="connsiteY201" fmla="*/ 167744 h 347394"/>
              <a:gd name="connsiteX202" fmla="*/ 101684 w 607291"/>
              <a:gd name="connsiteY202" fmla="*/ 175214 h 347394"/>
              <a:gd name="connsiteX203" fmla="*/ 63516 w 607291"/>
              <a:gd name="connsiteY203" fmla="*/ 175214 h 347394"/>
              <a:gd name="connsiteX204" fmla="*/ 56032 w 607291"/>
              <a:gd name="connsiteY204" fmla="*/ 167744 h 347394"/>
              <a:gd name="connsiteX205" fmla="*/ 56032 w 607291"/>
              <a:gd name="connsiteY205" fmla="*/ 115365 h 347394"/>
              <a:gd name="connsiteX206" fmla="*/ 63516 w 607291"/>
              <a:gd name="connsiteY206" fmla="*/ 107895 h 347394"/>
              <a:gd name="connsiteX207" fmla="*/ 34767 w 607291"/>
              <a:gd name="connsiteY207" fmla="*/ 95627 h 347394"/>
              <a:gd name="connsiteX208" fmla="*/ 34767 w 607291"/>
              <a:gd name="connsiteY208" fmla="*/ 256623 h 347394"/>
              <a:gd name="connsiteX209" fmla="*/ 122585 w 607291"/>
              <a:gd name="connsiteY209" fmla="*/ 268390 h 347394"/>
              <a:gd name="connsiteX210" fmla="*/ 122585 w 607291"/>
              <a:gd name="connsiteY210" fmla="*/ 262507 h 347394"/>
              <a:gd name="connsiteX211" fmla="*/ 130067 w 607291"/>
              <a:gd name="connsiteY211" fmla="*/ 255036 h 347394"/>
              <a:gd name="connsiteX212" fmla="*/ 135679 w 607291"/>
              <a:gd name="connsiteY212" fmla="*/ 255036 h 347394"/>
              <a:gd name="connsiteX213" fmla="*/ 135679 w 607291"/>
              <a:gd name="connsiteY213" fmla="*/ 196016 h 347394"/>
              <a:gd name="connsiteX214" fmla="*/ 143160 w 607291"/>
              <a:gd name="connsiteY214" fmla="*/ 188545 h 347394"/>
              <a:gd name="connsiteX215" fmla="*/ 181411 w 607291"/>
              <a:gd name="connsiteY215" fmla="*/ 188545 h 347394"/>
              <a:gd name="connsiteX216" fmla="*/ 188893 w 607291"/>
              <a:gd name="connsiteY216" fmla="*/ 196016 h 347394"/>
              <a:gd name="connsiteX217" fmla="*/ 188893 w 607291"/>
              <a:gd name="connsiteY217" fmla="*/ 255036 h 347394"/>
              <a:gd name="connsiteX218" fmla="*/ 194505 w 607291"/>
              <a:gd name="connsiteY218" fmla="*/ 255036 h 347394"/>
              <a:gd name="connsiteX219" fmla="*/ 201987 w 607291"/>
              <a:gd name="connsiteY219" fmla="*/ 262507 h 347394"/>
              <a:gd name="connsiteX220" fmla="*/ 201987 w 607291"/>
              <a:gd name="connsiteY220" fmla="*/ 279036 h 347394"/>
              <a:gd name="connsiteX221" fmla="*/ 210123 w 607291"/>
              <a:gd name="connsiteY221" fmla="*/ 280156 h 347394"/>
              <a:gd name="connsiteX222" fmla="*/ 210123 w 607291"/>
              <a:gd name="connsiteY222" fmla="*/ 95627 h 347394"/>
              <a:gd name="connsiteX223" fmla="*/ 423543 w 607291"/>
              <a:gd name="connsiteY223" fmla="*/ 64903 h 347394"/>
              <a:gd name="connsiteX224" fmla="*/ 423543 w 607291"/>
              <a:gd name="connsiteY224" fmla="*/ 112996 h 347394"/>
              <a:gd name="connsiteX225" fmla="*/ 416061 w 607291"/>
              <a:gd name="connsiteY225" fmla="*/ 120467 h 347394"/>
              <a:gd name="connsiteX226" fmla="*/ 406334 w 607291"/>
              <a:gd name="connsiteY226" fmla="*/ 120467 h 347394"/>
              <a:gd name="connsiteX227" fmla="*/ 406334 w 607291"/>
              <a:gd name="connsiteY227" fmla="*/ 130646 h 347394"/>
              <a:gd name="connsiteX228" fmla="*/ 589827 w 607291"/>
              <a:gd name="connsiteY228" fmla="*/ 130646 h 347394"/>
              <a:gd name="connsiteX229" fmla="*/ 589827 w 607291"/>
              <a:gd name="connsiteY229" fmla="*/ 64903 h 347394"/>
              <a:gd name="connsiteX230" fmla="*/ 242295 w 607291"/>
              <a:gd name="connsiteY230" fmla="*/ 39782 h 347394"/>
              <a:gd name="connsiteX231" fmla="*/ 242295 w 607291"/>
              <a:gd name="connsiteY231" fmla="*/ 88156 h 347394"/>
              <a:gd name="connsiteX232" fmla="*/ 234813 w 607291"/>
              <a:gd name="connsiteY232" fmla="*/ 95627 h 347394"/>
              <a:gd name="connsiteX233" fmla="*/ 225087 w 607291"/>
              <a:gd name="connsiteY233" fmla="*/ 95627 h 347394"/>
              <a:gd name="connsiteX234" fmla="*/ 225087 w 607291"/>
              <a:gd name="connsiteY234" fmla="*/ 105526 h 347394"/>
              <a:gd name="connsiteX235" fmla="*/ 408579 w 607291"/>
              <a:gd name="connsiteY235" fmla="*/ 105526 h 347394"/>
              <a:gd name="connsiteX236" fmla="*/ 408579 w 607291"/>
              <a:gd name="connsiteY236" fmla="*/ 39782 h 347394"/>
              <a:gd name="connsiteX237" fmla="*/ 17465 w 607291"/>
              <a:gd name="connsiteY237" fmla="*/ 14942 h 347394"/>
              <a:gd name="connsiteX238" fmla="*/ 17465 w 607291"/>
              <a:gd name="connsiteY238" fmla="*/ 80685 h 347394"/>
              <a:gd name="connsiteX239" fmla="*/ 27098 w 607291"/>
              <a:gd name="connsiteY239" fmla="*/ 80685 h 347394"/>
              <a:gd name="connsiteX240" fmla="*/ 27285 w 607291"/>
              <a:gd name="connsiteY240" fmla="*/ 80685 h 347394"/>
              <a:gd name="connsiteX241" fmla="*/ 27379 w 607291"/>
              <a:gd name="connsiteY241" fmla="*/ 80685 h 347394"/>
              <a:gd name="connsiteX242" fmla="*/ 227331 w 607291"/>
              <a:gd name="connsiteY242" fmla="*/ 80685 h 347394"/>
              <a:gd name="connsiteX243" fmla="*/ 227331 w 607291"/>
              <a:gd name="connsiteY243" fmla="*/ 14942 h 347394"/>
              <a:gd name="connsiteX244" fmla="*/ 9984 w 607291"/>
              <a:gd name="connsiteY244" fmla="*/ 0 h 347394"/>
              <a:gd name="connsiteX245" fmla="*/ 234813 w 607291"/>
              <a:gd name="connsiteY245" fmla="*/ 0 h 347394"/>
              <a:gd name="connsiteX246" fmla="*/ 242295 w 607291"/>
              <a:gd name="connsiteY246" fmla="*/ 7471 h 347394"/>
              <a:gd name="connsiteX247" fmla="*/ 242295 w 607291"/>
              <a:gd name="connsiteY247" fmla="*/ 24841 h 347394"/>
              <a:gd name="connsiteX248" fmla="*/ 416061 w 607291"/>
              <a:gd name="connsiteY248" fmla="*/ 24841 h 347394"/>
              <a:gd name="connsiteX249" fmla="*/ 423543 w 607291"/>
              <a:gd name="connsiteY249" fmla="*/ 32311 h 347394"/>
              <a:gd name="connsiteX250" fmla="*/ 423543 w 607291"/>
              <a:gd name="connsiteY250" fmla="*/ 49961 h 347394"/>
              <a:gd name="connsiteX251" fmla="*/ 597309 w 607291"/>
              <a:gd name="connsiteY251" fmla="*/ 49961 h 347394"/>
              <a:gd name="connsiteX252" fmla="*/ 604790 w 607291"/>
              <a:gd name="connsiteY252" fmla="*/ 57432 h 347394"/>
              <a:gd name="connsiteX253" fmla="*/ 604790 w 607291"/>
              <a:gd name="connsiteY253" fmla="*/ 138117 h 347394"/>
              <a:gd name="connsiteX254" fmla="*/ 597309 w 607291"/>
              <a:gd name="connsiteY254" fmla="*/ 145588 h 347394"/>
              <a:gd name="connsiteX255" fmla="*/ 587489 w 607291"/>
              <a:gd name="connsiteY255" fmla="*/ 145588 h 347394"/>
              <a:gd name="connsiteX256" fmla="*/ 587489 w 607291"/>
              <a:gd name="connsiteY256" fmla="*/ 330678 h 347394"/>
              <a:gd name="connsiteX257" fmla="*/ 600769 w 607291"/>
              <a:gd name="connsiteY257" fmla="*/ 332546 h 347394"/>
              <a:gd name="connsiteX258" fmla="*/ 607222 w 607291"/>
              <a:gd name="connsiteY258" fmla="*/ 340857 h 347394"/>
              <a:gd name="connsiteX259" fmla="*/ 599834 w 607291"/>
              <a:gd name="connsiteY259" fmla="*/ 347394 h 347394"/>
              <a:gd name="connsiteX260" fmla="*/ 598805 w 607291"/>
              <a:gd name="connsiteY260" fmla="*/ 347301 h 347394"/>
              <a:gd name="connsiteX261" fmla="*/ 6430 w 607291"/>
              <a:gd name="connsiteY261" fmla="*/ 267923 h 347394"/>
              <a:gd name="connsiteX262" fmla="*/ 70 w 607291"/>
              <a:gd name="connsiteY262" fmla="*/ 259518 h 347394"/>
              <a:gd name="connsiteX263" fmla="*/ 8487 w 607291"/>
              <a:gd name="connsiteY263" fmla="*/ 253075 h 347394"/>
              <a:gd name="connsiteX264" fmla="*/ 19804 w 607291"/>
              <a:gd name="connsiteY264" fmla="*/ 254569 h 347394"/>
              <a:gd name="connsiteX265" fmla="*/ 19804 w 607291"/>
              <a:gd name="connsiteY265" fmla="*/ 95627 h 347394"/>
              <a:gd name="connsiteX266" fmla="*/ 9984 w 607291"/>
              <a:gd name="connsiteY266" fmla="*/ 95627 h 347394"/>
              <a:gd name="connsiteX267" fmla="*/ 2502 w 607291"/>
              <a:gd name="connsiteY267" fmla="*/ 88156 h 347394"/>
              <a:gd name="connsiteX268" fmla="*/ 2502 w 607291"/>
              <a:gd name="connsiteY268" fmla="*/ 7471 h 347394"/>
              <a:gd name="connsiteX269" fmla="*/ 9984 w 607291"/>
              <a:gd name="connsiteY269" fmla="*/ 0 h 34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607291" h="347394">
                <a:moveTo>
                  <a:pt x="507433" y="319939"/>
                </a:moveTo>
                <a:lnTo>
                  <a:pt x="549425" y="325635"/>
                </a:lnTo>
                <a:lnTo>
                  <a:pt x="549425" y="319939"/>
                </a:lnTo>
                <a:close/>
                <a:moveTo>
                  <a:pt x="320387" y="294911"/>
                </a:moveTo>
                <a:lnTo>
                  <a:pt x="368177" y="301355"/>
                </a:lnTo>
                <a:lnTo>
                  <a:pt x="368177" y="294911"/>
                </a:lnTo>
                <a:close/>
                <a:moveTo>
                  <a:pt x="433346" y="273151"/>
                </a:moveTo>
                <a:lnTo>
                  <a:pt x="433346" y="290891"/>
                </a:lnTo>
                <a:lnTo>
                  <a:pt x="456630" y="290891"/>
                </a:lnTo>
                <a:lnTo>
                  <a:pt x="456630" y="273151"/>
                </a:lnTo>
                <a:close/>
                <a:moveTo>
                  <a:pt x="137549" y="269977"/>
                </a:moveTo>
                <a:lnTo>
                  <a:pt x="137549" y="270444"/>
                </a:lnTo>
                <a:lnTo>
                  <a:pt x="187023" y="277075"/>
                </a:lnTo>
                <a:lnTo>
                  <a:pt x="187023" y="269977"/>
                </a:lnTo>
                <a:close/>
                <a:moveTo>
                  <a:pt x="433346" y="253450"/>
                </a:moveTo>
                <a:lnTo>
                  <a:pt x="433346" y="258212"/>
                </a:lnTo>
                <a:lnTo>
                  <a:pt x="456630" y="258212"/>
                </a:lnTo>
                <a:lnTo>
                  <a:pt x="456630" y="253450"/>
                </a:lnTo>
                <a:close/>
                <a:moveTo>
                  <a:pt x="513044" y="253448"/>
                </a:moveTo>
                <a:lnTo>
                  <a:pt x="513044" y="304997"/>
                </a:lnTo>
                <a:lnTo>
                  <a:pt x="536331" y="304997"/>
                </a:lnTo>
                <a:lnTo>
                  <a:pt x="536331" y="253448"/>
                </a:lnTo>
                <a:close/>
                <a:moveTo>
                  <a:pt x="252212" y="248053"/>
                </a:moveTo>
                <a:lnTo>
                  <a:pt x="252212" y="265781"/>
                </a:lnTo>
                <a:lnTo>
                  <a:pt x="275412" y="265781"/>
                </a:lnTo>
                <a:lnTo>
                  <a:pt x="275412" y="248053"/>
                </a:lnTo>
                <a:close/>
                <a:moveTo>
                  <a:pt x="425866" y="238511"/>
                </a:moveTo>
                <a:lnTo>
                  <a:pt x="464110" y="238511"/>
                </a:lnTo>
                <a:cubicBezTo>
                  <a:pt x="468225" y="238511"/>
                  <a:pt x="471591" y="241872"/>
                  <a:pt x="471591" y="245981"/>
                </a:cubicBezTo>
                <a:lnTo>
                  <a:pt x="471591" y="298360"/>
                </a:lnTo>
                <a:cubicBezTo>
                  <a:pt x="471591" y="302469"/>
                  <a:pt x="468225" y="305830"/>
                  <a:pt x="464110" y="305830"/>
                </a:cubicBezTo>
                <a:lnTo>
                  <a:pt x="425866" y="305830"/>
                </a:lnTo>
                <a:cubicBezTo>
                  <a:pt x="421751" y="305830"/>
                  <a:pt x="418385" y="302469"/>
                  <a:pt x="418385" y="298360"/>
                </a:cubicBezTo>
                <a:lnTo>
                  <a:pt x="418385" y="245981"/>
                </a:lnTo>
                <a:cubicBezTo>
                  <a:pt x="418385" y="241872"/>
                  <a:pt x="421751" y="238511"/>
                  <a:pt x="425866" y="238511"/>
                </a:cubicBezTo>
                <a:close/>
                <a:moveTo>
                  <a:pt x="252212" y="228459"/>
                </a:moveTo>
                <a:lnTo>
                  <a:pt x="252212" y="233125"/>
                </a:lnTo>
                <a:lnTo>
                  <a:pt x="275412" y="233125"/>
                </a:lnTo>
                <a:lnTo>
                  <a:pt x="275412" y="228459"/>
                </a:lnTo>
                <a:close/>
                <a:moveTo>
                  <a:pt x="331890" y="228421"/>
                </a:moveTo>
                <a:lnTo>
                  <a:pt x="331890" y="279970"/>
                </a:lnTo>
                <a:lnTo>
                  <a:pt x="355084" y="279970"/>
                </a:lnTo>
                <a:lnTo>
                  <a:pt x="355084" y="228421"/>
                </a:lnTo>
                <a:close/>
                <a:moveTo>
                  <a:pt x="71000" y="223098"/>
                </a:moveTo>
                <a:lnTo>
                  <a:pt x="71000" y="240931"/>
                </a:lnTo>
                <a:lnTo>
                  <a:pt x="94200" y="240931"/>
                </a:lnTo>
                <a:lnTo>
                  <a:pt x="94200" y="223098"/>
                </a:lnTo>
                <a:close/>
                <a:moveTo>
                  <a:pt x="244728" y="213531"/>
                </a:moveTo>
                <a:lnTo>
                  <a:pt x="282896" y="213531"/>
                </a:lnTo>
                <a:cubicBezTo>
                  <a:pt x="287012" y="213531"/>
                  <a:pt x="290380" y="216890"/>
                  <a:pt x="290380" y="220995"/>
                </a:cubicBezTo>
                <a:lnTo>
                  <a:pt x="290380" y="273245"/>
                </a:lnTo>
                <a:cubicBezTo>
                  <a:pt x="290380" y="277350"/>
                  <a:pt x="287012" y="280709"/>
                  <a:pt x="282896" y="280709"/>
                </a:cubicBezTo>
                <a:lnTo>
                  <a:pt x="244728" y="280709"/>
                </a:lnTo>
                <a:cubicBezTo>
                  <a:pt x="240518" y="280709"/>
                  <a:pt x="237244" y="277350"/>
                  <a:pt x="237244" y="273245"/>
                </a:cubicBezTo>
                <a:lnTo>
                  <a:pt x="237244" y="220995"/>
                </a:lnTo>
                <a:cubicBezTo>
                  <a:pt x="237244" y="216890"/>
                  <a:pt x="240518" y="213531"/>
                  <a:pt x="244728" y="213531"/>
                </a:cubicBezTo>
                <a:close/>
                <a:moveTo>
                  <a:pt x="71000" y="203490"/>
                </a:moveTo>
                <a:lnTo>
                  <a:pt x="71000" y="208158"/>
                </a:lnTo>
                <a:lnTo>
                  <a:pt x="94200" y="208158"/>
                </a:lnTo>
                <a:lnTo>
                  <a:pt x="94200" y="203490"/>
                </a:lnTo>
                <a:close/>
                <a:moveTo>
                  <a:pt x="150642" y="203487"/>
                </a:moveTo>
                <a:lnTo>
                  <a:pt x="150642" y="255036"/>
                </a:lnTo>
                <a:lnTo>
                  <a:pt x="173930" y="255036"/>
                </a:lnTo>
                <a:lnTo>
                  <a:pt x="173930" y="203487"/>
                </a:lnTo>
                <a:close/>
                <a:moveTo>
                  <a:pt x="513035" y="192485"/>
                </a:moveTo>
                <a:lnTo>
                  <a:pt x="513035" y="210231"/>
                </a:lnTo>
                <a:lnTo>
                  <a:pt x="536350" y="210231"/>
                </a:lnTo>
                <a:lnTo>
                  <a:pt x="536350" y="192485"/>
                </a:lnTo>
                <a:close/>
                <a:moveTo>
                  <a:pt x="433346" y="192485"/>
                </a:moveTo>
                <a:lnTo>
                  <a:pt x="433346" y="210231"/>
                </a:lnTo>
                <a:lnTo>
                  <a:pt x="456630" y="210231"/>
                </a:lnTo>
                <a:lnTo>
                  <a:pt x="456630" y="192485"/>
                </a:lnTo>
                <a:close/>
                <a:moveTo>
                  <a:pt x="63516" y="188551"/>
                </a:moveTo>
                <a:lnTo>
                  <a:pt x="101684" y="188551"/>
                </a:lnTo>
                <a:cubicBezTo>
                  <a:pt x="105894" y="188551"/>
                  <a:pt x="109168" y="191912"/>
                  <a:pt x="109168" y="196021"/>
                </a:cubicBezTo>
                <a:lnTo>
                  <a:pt x="109168" y="248400"/>
                </a:lnTo>
                <a:cubicBezTo>
                  <a:pt x="109168" y="252509"/>
                  <a:pt x="105894" y="255870"/>
                  <a:pt x="101684" y="255870"/>
                </a:cubicBezTo>
                <a:lnTo>
                  <a:pt x="63516" y="255870"/>
                </a:lnTo>
                <a:cubicBezTo>
                  <a:pt x="59400" y="255870"/>
                  <a:pt x="56032" y="252509"/>
                  <a:pt x="56032" y="248400"/>
                </a:cubicBezTo>
                <a:lnTo>
                  <a:pt x="56032" y="196021"/>
                </a:lnTo>
                <a:cubicBezTo>
                  <a:pt x="56032" y="191912"/>
                  <a:pt x="59400" y="188551"/>
                  <a:pt x="63516" y="188551"/>
                </a:cubicBezTo>
                <a:close/>
                <a:moveTo>
                  <a:pt x="513035" y="172870"/>
                </a:moveTo>
                <a:lnTo>
                  <a:pt x="513035" y="177540"/>
                </a:lnTo>
                <a:lnTo>
                  <a:pt x="536350" y="177540"/>
                </a:lnTo>
                <a:lnTo>
                  <a:pt x="536350" y="172870"/>
                </a:lnTo>
                <a:close/>
                <a:moveTo>
                  <a:pt x="433346" y="172870"/>
                </a:moveTo>
                <a:lnTo>
                  <a:pt x="433346" y="177540"/>
                </a:lnTo>
                <a:lnTo>
                  <a:pt x="456630" y="177540"/>
                </a:lnTo>
                <a:lnTo>
                  <a:pt x="456630" y="172870"/>
                </a:lnTo>
                <a:close/>
                <a:moveTo>
                  <a:pt x="331880" y="167363"/>
                </a:moveTo>
                <a:lnTo>
                  <a:pt x="331880" y="185109"/>
                </a:lnTo>
                <a:lnTo>
                  <a:pt x="355080" y="185109"/>
                </a:lnTo>
                <a:lnTo>
                  <a:pt x="355080" y="167363"/>
                </a:lnTo>
                <a:close/>
                <a:moveTo>
                  <a:pt x="252212" y="167363"/>
                </a:moveTo>
                <a:lnTo>
                  <a:pt x="252212" y="185109"/>
                </a:lnTo>
                <a:lnTo>
                  <a:pt x="275412" y="185109"/>
                </a:lnTo>
                <a:lnTo>
                  <a:pt x="275412" y="167363"/>
                </a:lnTo>
                <a:close/>
                <a:moveTo>
                  <a:pt x="505545" y="157926"/>
                </a:moveTo>
                <a:lnTo>
                  <a:pt x="543840" y="157926"/>
                </a:lnTo>
                <a:cubicBezTo>
                  <a:pt x="547960" y="157926"/>
                  <a:pt x="551331" y="161195"/>
                  <a:pt x="551331" y="165398"/>
                </a:cubicBezTo>
                <a:lnTo>
                  <a:pt x="551331" y="217703"/>
                </a:lnTo>
                <a:cubicBezTo>
                  <a:pt x="551331" y="221813"/>
                  <a:pt x="547960" y="225175"/>
                  <a:pt x="543840" y="225175"/>
                </a:cubicBezTo>
                <a:lnTo>
                  <a:pt x="505545" y="225175"/>
                </a:lnTo>
                <a:cubicBezTo>
                  <a:pt x="501425" y="225175"/>
                  <a:pt x="498054" y="221813"/>
                  <a:pt x="498054" y="217703"/>
                </a:cubicBezTo>
                <a:lnTo>
                  <a:pt x="498054" y="165398"/>
                </a:lnTo>
                <a:cubicBezTo>
                  <a:pt x="498054" y="161195"/>
                  <a:pt x="501425" y="157926"/>
                  <a:pt x="505545" y="157926"/>
                </a:cubicBezTo>
                <a:close/>
                <a:moveTo>
                  <a:pt x="425866" y="157926"/>
                </a:moveTo>
                <a:lnTo>
                  <a:pt x="464110" y="157926"/>
                </a:lnTo>
                <a:cubicBezTo>
                  <a:pt x="468225" y="157926"/>
                  <a:pt x="471591" y="161195"/>
                  <a:pt x="471591" y="165398"/>
                </a:cubicBezTo>
                <a:lnTo>
                  <a:pt x="471591" y="217703"/>
                </a:lnTo>
                <a:cubicBezTo>
                  <a:pt x="471591" y="221813"/>
                  <a:pt x="468225" y="225175"/>
                  <a:pt x="464110" y="225175"/>
                </a:cubicBezTo>
                <a:lnTo>
                  <a:pt x="425866" y="225175"/>
                </a:lnTo>
                <a:cubicBezTo>
                  <a:pt x="421751" y="225175"/>
                  <a:pt x="418385" y="221813"/>
                  <a:pt x="418385" y="217703"/>
                </a:cubicBezTo>
                <a:lnTo>
                  <a:pt x="418385" y="165398"/>
                </a:lnTo>
                <a:cubicBezTo>
                  <a:pt x="418385" y="161195"/>
                  <a:pt x="421751" y="157926"/>
                  <a:pt x="425866" y="157926"/>
                </a:cubicBezTo>
                <a:close/>
                <a:moveTo>
                  <a:pt x="331880" y="147748"/>
                </a:moveTo>
                <a:lnTo>
                  <a:pt x="331880" y="152418"/>
                </a:lnTo>
                <a:lnTo>
                  <a:pt x="355080" y="152418"/>
                </a:lnTo>
                <a:lnTo>
                  <a:pt x="355080" y="147748"/>
                </a:lnTo>
                <a:close/>
                <a:moveTo>
                  <a:pt x="252212" y="147748"/>
                </a:moveTo>
                <a:lnTo>
                  <a:pt x="252212" y="152418"/>
                </a:lnTo>
                <a:lnTo>
                  <a:pt x="275412" y="152418"/>
                </a:lnTo>
                <a:lnTo>
                  <a:pt x="275412" y="147748"/>
                </a:lnTo>
                <a:close/>
                <a:moveTo>
                  <a:pt x="406334" y="145588"/>
                </a:moveTo>
                <a:lnTo>
                  <a:pt x="406334" y="306398"/>
                </a:lnTo>
                <a:lnTo>
                  <a:pt x="484987" y="316950"/>
                </a:lnTo>
                <a:lnTo>
                  <a:pt x="484987" y="312468"/>
                </a:lnTo>
                <a:cubicBezTo>
                  <a:pt x="484987" y="308359"/>
                  <a:pt x="488354" y="304997"/>
                  <a:pt x="492469" y="304997"/>
                </a:cubicBezTo>
                <a:lnTo>
                  <a:pt x="498081" y="304997"/>
                </a:lnTo>
                <a:lnTo>
                  <a:pt x="498081" y="245977"/>
                </a:lnTo>
                <a:cubicBezTo>
                  <a:pt x="498081" y="241868"/>
                  <a:pt x="501447" y="238507"/>
                  <a:pt x="505562" y="238507"/>
                </a:cubicBezTo>
                <a:lnTo>
                  <a:pt x="543813" y="238507"/>
                </a:lnTo>
                <a:cubicBezTo>
                  <a:pt x="547928" y="238507"/>
                  <a:pt x="551295" y="241868"/>
                  <a:pt x="551295" y="245977"/>
                </a:cubicBezTo>
                <a:lnTo>
                  <a:pt x="551295" y="304997"/>
                </a:lnTo>
                <a:lnTo>
                  <a:pt x="556907" y="304997"/>
                </a:lnTo>
                <a:cubicBezTo>
                  <a:pt x="561022" y="304997"/>
                  <a:pt x="564388" y="308359"/>
                  <a:pt x="564388" y="312468"/>
                </a:cubicBezTo>
                <a:lnTo>
                  <a:pt x="564388" y="327596"/>
                </a:lnTo>
                <a:lnTo>
                  <a:pt x="572525" y="328717"/>
                </a:lnTo>
                <a:lnTo>
                  <a:pt x="572525" y="145588"/>
                </a:lnTo>
                <a:close/>
                <a:moveTo>
                  <a:pt x="150661" y="142535"/>
                </a:moveTo>
                <a:lnTo>
                  <a:pt x="150661" y="160275"/>
                </a:lnTo>
                <a:lnTo>
                  <a:pt x="173945" y="160275"/>
                </a:lnTo>
                <a:lnTo>
                  <a:pt x="173945" y="142535"/>
                </a:lnTo>
                <a:close/>
                <a:moveTo>
                  <a:pt x="71000" y="142535"/>
                </a:moveTo>
                <a:lnTo>
                  <a:pt x="71000" y="160275"/>
                </a:lnTo>
                <a:lnTo>
                  <a:pt x="94200" y="160275"/>
                </a:lnTo>
                <a:lnTo>
                  <a:pt x="94200" y="142535"/>
                </a:lnTo>
                <a:close/>
                <a:moveTo>
                  <a:pt x="324396" y="132804"/>
                </a:moveTo>
                <a:lnTo>
                  <a:pt x="362564" y="132804"/>
                </a:lnTo>
                <a:cubicBezTo>
                  <a:pt x="366680" y="132804"/>
                  <a:pt x="370048" y="136166"/>
                  <a:pt x="370048" y="140276"/>
                </a:cubicBezTo>
                <a:lnTo>
                  <a:pt x="370048" y="192581"/>
                </a:lnTo>
                <a:cubicBezTo>
                  <a:pt x="370048" y="196784"/>
                  <a:pt x="366680" y="200053"/>
                  <a:pt x="362564" y="200053"/>
                </a:cubicBezTo>
                <a:lnTo>
                  <a:pt x="324396" y="200053"/>
                </a:lnTo>
                <a:cubicBezTo>
                  <a:pt x="320186" y="200053"/>
                  <a:pt x="316912" y="196784"/>
                  <a:pt x="316912" y="192581"/>
                </a:cubicBezTo>
                <a:lnTo>
                  <a:pt x="316912" y="140276"/>
                </a:lnTo>
                <a:cubicBezTo>
                  <a:pt x="316912" y="136166"/>
                  <a:pt x="320186" y="132804"/>
                  <a:pt x="324396" y="132804"/>
                </a:cubicBezTo>
                <a:close/>
                <a:moveTo>
                  <a:pt x="244728" y="132804"/>
                </a:moveTo>
                <a:lnTo>
                  <a:pt x="282896" y="132804"/>
                </a:lnTo>
                <a:cubicBezTo>
                  <a:pt x="287012" y="132804"/>
                  <a:pt x="290380" y="136166"/>
                  <a:pt x="290380" y="140276"/>
                </a:cubicBezTo>
                <a:lnTo>
                  <a:pt x="290380" y="192581"/>
                </a:lnTo>
                <a:cubicBezTo>
                  <a:pt x="290380" y="196784"/>
                  <a:pt x="287012" y="200053"/>
                  <a:pt x="282896" y="200053"/>
                </a:cubicBezTo>
                <a:lnTo>
                  <a:pt x="244728" y="200053"/>
                </a:lnTo>
                <a:cubicBezTo>
                  <a:pt x="240518" y="200053"/>
                  <a:pt x="237244" y="196784"/>
                  <a:pt x="237244" y="192581"/>
                </a:cubicBezTo>
                <a:lnTo>
                  <a:pt x="237244" y="140276"/>
                </a:lnTo>
                <a:cubicBezTo>
                  <a:pt x="237244" y="136166"/>
                  <a:pt x="240518" y="132804"/>
                  <a:pt x="244728" y="132804"/>
                </a:cubicBezTo>
                <a:close/>
                <a:moveTo>
                  <a:pt x="150661" y="122834"/>
                </a:moveTo>
                <a:lnTo>
                  <a:pt x="150661" y="127596"/>
                </a:lnTo>
                <a:lnTo>
                  <a:pt x="173945" y="127596"/>
                </a:lnTo>
                <a:lnTo>
                  <a:pt x="173945" y="122834"/>
                </a:lnTo>
                <a:close/>
                <a:moveTo>
                  <a:pt x="71000" y="122834"/>
                </a:moveTo>
                <a:lnTo>
                  <a:pt x="71000" y="127596"/>
                </a:lnTo>
                <a:lnTo>
                  <a:pt x="94200" y="127596"/>
                </a:lnTo>
                <a:lnTo>
                  <a:pt x="94200" y="122834"/>
                </a:lnTo>
                <a:close/>
                <a:moveTo>
                  <a:pt x="225087" y="120467"/>
                </a:moveTo>
                <a:lnTo>
                  <a:pt x="225087" y="282118"/>
                </a:lnTo>
                <a:lnTo>
                  <a:pt x="303833" y="292670"/>
                </a:lnTo>
                <a:lnTo>
                  <a:pt x="303833" y="287441"/>
                </a:lnTo>
                <a:cubicBezTo>
                  <a:pt x="303833" y="283332"/>
                  <a:pt x="307106" y="279970"/>
                  <a:pt x="311315" y="279970"/>
                </a:cubicBezTo>
                <a:lnTo>
                  <a:pt x="316926" y="279970"/>
                </a:lnTo>
                <a:lnTo>
                  <a:pt x="316926" y="220950"/>
                </a:lnTo>
                <a:cubicBezTo>
                  <a:pt x="316926" y="216841"/>
                  <a:pt x="320200" y="213479"/>
                  <a:pt x="324408" y="213479"/>
                </a:cubicBezTo>
                <a:lnTo>
                  <a:pt x="362566" y="213479"/>
                </a:lnTo>
                <a:cubicBezTo>
                  <a:pt x="366681" y="213479"/>
                  <a:pt x="370047" y="216841"/>
                  <a:pt x="370047" y="220950"/>
                </a:cubicBezTo>
                <a:lnTo>
                  <a:pt x="370047" y="279970"/>
                </a:lnTo>
                <a:lnTo>
                  <a:pt x="375659" y="279970"/>
                </a:lnTo>
                <a:cubicBezTo>
                  <a:pt x="379774" y="279970"/>
                  <a:pt x="383141" y="283332"/>
                  <a:pt x="383141" y="287441"/>
                </a:cubicBezTo>
                <a:lnTo>
                  <a:pt x="383141" y="303316"/>
                </a:lnTo>
                <a:lnTo>
                  <a:pt x="391371" y="304437"/>
                </a:lnTo>
                <a:lnTo>
                  <a:pt x="391371" y="120467"/>
                </a:lnTo>
                <a:close/>
                <a:moveTo>
                  <a:pt x="143181" y="107895"/>
                </a:moveTo>
                <a:lnTo>
                  <a:pt x="181425" y="107895"/>
                </a:lnTo>
                <a:cubicBezTo>
                  <a:pt x="185540" y="107895"/>
                  <a:pt x="188906" y="111256"/>
                  <a:pt x="188906" y="115365"/>
                </a:cubicBezTo>
                <a:lnTo>
                  <a:pt x="188906" y="167744"/>
                </a:lnTo>
                <a:cubicBezTo>
                  <a:pt x="188906" y="171853"/>
                  <a:pt x="185540" y="175214"/>
                  <a:pt x="181425" y="175214"/>
                </a:cubicBezTo>
                <a:lnTo>
                  <a:pt x="143181" y="175214"/>
                </a:lnTo>
                <a:cubicBezTo>
                  <a:pt x="139066" y="175214"/>
                  <a:pt x="135700" y="171853"/>
                  <a:pt x="135700" y="167744"/>
                </a:cubicBezTo>
                <a:lnTo>
                  <a:pt x="135700" y="115365"/>
                </a:lnTo>
                <a:cubicBezTo>
                  <a:pt x="135700" y="111256"/>
                  <a:pt x="139066" y="107895"/>
                  <a:pt x="143181" y="107895"/>
                </a:cubicBezTo>
                <a:close/>
                <a:moveTo>
                  <a:pt x="63516" y="107895"/>
                </a:moveTo>
                <a:lnTo>
                  <a:pt x="101684" y="107895"/>
                </a:lnTo>
                <a:cubicBezTo>
                  <a:pt x="105894" y="107895"/>
                  <a:pt x="109168" y="111256"/>
                  <a:pt x="109168" y="115365"/>
                </a:cubicBezTo>
                <a:lnTo>
                  <a:pt x="109168" y="167744"/>
                </a:lnTo>
                <a:cubicBezTo>
                  <a:pt x="109168" y="171853"/>
                  <a:pt x="105894" y="175214"/>
                  <a:pt x="101684" y="175214"/>
                </a:cubicBezTo>
                <a:lnTo>
                  <a:pt x="63516" y="175214"/>
                </a:lnTo>
                <a:cubicBezTo>
                  <a:pt x="59400" y="175214"/>
                  <a:pt x="56032" y="171853"/>
                  <a:pt x="56032" y="167744"/>
                </a:cubicBezTo>
                <a:lnTo>
                  <a:pt x="56032" y="115365"/>
                </a:lnTo>
                <a:cubicBezTo>
                  <a:pt x="56032" y="111256"/>
                  <a:pt x="59400" y="107895"/>
                  <a:pt x="63516" y="107895"/>
                </a:cubicBezTo>
                <a:close/>
                <a:moveTo>
                  <a:pt x="34767" y="95627"/>
                </a:moveTo>
                <a:lnTo>
                  <a:pt x="34767" y="256623"/>
                </a:lnTo>
                <a:lnTo>
                  <a:pt x="122585" y="268390"/>
                </a:lnTo>
                <a:lnTo>
                  <a:pt x="122585" y="262507"/>
                </a:lnTo>
                <a:cubicBezTo>
                  <a:pt x="122585" y="258398"/>
                  <a:pt x="125952" y="255036"/>
                  <a:pt x="130067" y="255036"/>
                </a:cubicBezTo>
                <a:lnTo>
                  <a:pt x="135679" y="255036"/>
                </a:lnTo>
                <a:lnTo>
                  <a:pt x="135679" y="196016"/>
                </a:lnTo>
                <a:cubicBezTo>
                  <a:pt x="135679" y="191907"/>
                  <a:pt x="139045" y="188545"/>
                  <a:pt x="143160" y="188545"/>
                </a:cubicBezTo>
                <a:lnTo>
                  <a:pt x="181411" y="188545"/>
                </a:lnTo>
                <a:cubicBezTo>
                  <a:pt x="185526" y="188545"/>
                  <a:pt x="188893" y="191907"/>
                  <a:pt x="188893" y="196016"/>
                </a:cubicBezTo>
                <a:lnTo>
                  <a:pt x="188893" y="255036"/>
                </a:lnTo>
                <a:lnTo>
                  <a:pt x="194505" y="255036"/>
                </a:lnTo>
                <a:cubicBezTo>
                  <a:pt x="198620" y="255036"/>
                  <a:pt x="201987" y="258398"/>
                  <a:pt x="201987" y="262507"/>
                </a:cubicBezTo>
                <a:lnTo>
                  <a:pt x="201987" y="279036"/>
                </a:lnTo>
                <a:lnTo>
                  <a:pt x="210123" y="280156"/>
                </a:lnTo>
                <a:lnTo>
                  <a:pt x="210123" y="95627"/>
                </a:lnTo>
                <a:close/>
                <a:moveTo>
                  <a:pt x="423543" y="64903"/>
                </a:moveTo>
                <a:lnTo>
                  <a:pt x="423543" y="112996"/>
                </a:lnTo>
                <a:cubicBezTo>
                  <a:pt x="423543" y="117199"/>
                  <a:pt x="420176" y="120467"/>
                  <a:pt x="416061" y="120467"/>
                </a:cubicBezTo>
                <a:lnTo>
                  <a:pt x="406334" y="120467"/>
                </a:lnTo>
                <a:lnTo>
                  <a:pt x="406334" y="130646"/>
                </a:lnTo>
                <a:lnTo>
                  <a:pt x="589827" y="130646"/>
                </a:lnTo>
                <a:lnTo>
                  <a:pt x="589827" y="64903"/>
                </a:lnTo>
                <a:close/>
                <a:moveTo>
                  <a:pt x="242295" y="39782"/>
                </a:moveTo>
                <a:lnTo>
                  <a:pt x="242295" y="88156"/>
                </a:lnTo>
                <a:cubicBezTo>
                  <a:pt x="242295" y="92265"/>
                  <a:pt x="239022" y="95627"/>
                  <a:pt x="234813" y="95627"/>
                </a:cubicBezTo>
                <a:lnTo>
                  <a:pt x="225087" y="95627"/>
                </a:lnTo>
                <a:lnTo>
                  <a:pt x="225087" y="105526"/>
                </a:lnTo>
                <a:lnTo>
                  <a:pt x="408579" y="105526"/>
                </a:lnTo>
                <a:lnTo>
                  <a:pt x="408579" y="39782"/>
                </a:lnTo>
                <a:close/>
                <a:moveTo>
                  <a:pt x="17465" y="14942"/>
                </a:moveTo>
                <a:lnTo>
                  <a:pt x="17465" y="80685"/>
                </a:lnTo>
                <a:lnTo>
                  <a:pt x="27098" y="80685"/>
                </a:lnTo>
                <a:cubicBezTo>
                  <a:pt x="27192" y="80685"/>
                  <a:pt x="27192" y="80685"/>
                  <a:pt x="27285" y="80685"/>
                </a:cubicBezTo>
                <a:cubicBezTo>
                  <a:pt x="27285" y="80685"/>
                  <a:pt x="27285" y="80685"/>
                  <a:pt x="27379" y="80685"/>
                </a:cubicBezTo>
                <a:lnTo>
                  <a:pt x="227331" y="80685"/>
                </a:lnTo>
                <a:lnTo>
                  <a:pt x="227331" y="14942"/>
                </a:lnTo>
                <a:close/>
                <a:moveTo>
                  <a:pt x="9984" y="0"/>
                </a:moveTo>
                <a:lnTo>
                  <a:pt x="234813" y="0"/>
                </a:lnTo>
                <a:cubicBezTo>
                  <a:pt x="239022" y="0"/>
                  <a:pt x="242295" y="3362"/>
                  <a:pt x="242295" y="7471"/>
                </a:cubicBezTo>
                <a:lnTo>
                  <a:pt x="242295" y="24841"/>
                </a:lnTo>
                <a:lnTo>
                  <a:pt x="416061" y="24841"/>
                </a:lnTo>
                <a:cubicBezTo>
                  <a:pt x="420176" y="24841"/>
                  <a:pt x="423543" y="28202"/>
                  <a:pt x="423543" y="32311"/>
                </a:cubicBezTo>
                <a:lnTo>
                  <a:pt x="423543" y="49961"/>
                </a:lnTo>
                <a:lnTo>
                  <a:pt x="597309" y="49961"/>
                </a:lnTo>
                <a:cubicBezTo>
                  <a:pt x="601424" y="49961"/>
                  <a:pt x="604790" y="53323"/>
                  <a:pt x="604790" y="57432"/>
                </a:cubicBezTo>
                <a:lnTo>
                  <a:pt x="604790" y="138117"/>
                </a:lnTo>
                <a:cubicBezTo>
                  <a:pt x="604790" y="142226"/>
                  <a:pt x="601424" y="145588"/>
                  <a:pt x="597309" y="145588"/>
                </a:cubicBezTo>
                <a:lnTo>
                  <a:pt x="587489" y="145588"/>
                </a:lnTo>
                <a:lnTo>
                  <a:pt x="587489" y="330678"/>
                </a:lnTo>
                <a:lnTo>
                  <a:pt x="600769" y="332546"/>
                </a:lnTo>
                <a:cubicBezTo>
                  <a:pt x="604884" y="333013"/>
                  <a:pt x="607783" y="336841"/>
                  <a:pt x="607222" y="340857"/>
                </a:cubicBezTo>
                <a:cubicBezTo>
                  <a:pt x="606754" y="344686"/>
                  <a:pt x="603481" y="347394"/>
                  <a:pt x="599834" y="347394"/>
                </a:cubicBezTo>
                <a:cubicBezTo>
                  <a:pt x="599460" y="347394"/>
                  <a:pt x="599179" y="347394"/>
                  <a:pt x="598805" y="347301"/>
                </a:cubicBezTo>
                <a:lnTo>
                  <a:pt x="6430" y="267923"/>
                </a:lnTo>
                <a:cubicBezTo>
                  <a:pt x="2408" y="267363"/>
                  <a:pt x="-491" y="263627"/>
                  <a:pt x="70" y="259518"/>
                </a:cubicBezTo>
                <a:cubicBezTo>
                  <a:pt x="631" y="255409"/>
                  <a:pt x="4372" y="252514"/>
                  <a:pt x="8487" y="253075"/>
                </a:cubicBezTo>
                <a:lnTo>
                  <a:pt x="19804" y="254569"/>
                </a:lnTo>
                <a:lnTo>
                  <a:pt x="19804" y="95627"/>
                </a:lnTo>
                <a:lnTo>
                  <a:pt x="9984" y="95627"/>
                </a:lnTo>
                <a:cubicBezTo>
                  <a:pt x="5869" y="95627"/>
                  <a:pt x="2502" y="92265"/>
                  <a:pt x="2502" y="88156"/>
                </a:cubicBezTo>
                <a:lnTo>
                  <a:pt x="2502" y="7471"/>
                </a:lnTo>
                <a:cubicBezTo>
                  <a:pt x="2502" y="3362"/>
                  <a:pt x="5869" y="0"/>
                  <a:pt x="9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317500" y="216535"/>
            <a:ext cx="1912620" cy="521970"/>
          </a:xfrm>
          <a:prstGeom prst="rect">
            <a:avLst/>
          </a:prstGeom>
          <a:noFill/>
        </p:spPr>
        <p:txBody>
          <a:bodyPr wrap="square" rtlCol="0" anchor="t">
            <a:spAutoFit/>
          </a:bodyPr>
          <a:lstStyle/>
          <a:p>
            <a:pPr algn="l"/>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mn-ea"/>
              </a:rPr>
              <a:t>应用场景</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6097270" y="-10160"/>
            <a:ext cx="6094730" cy="6873240"/>
          </a:xfrm>
          <a:prstGeom prst="rect">
            <a:avLst/>
          </a:prstGeom>
        </p:spPr>
      </p:pic>
      <p:sp>
        <p:nvSpPr>
          <p:cNvPr id="70" name="矩形 69"/>
          <p:cNvSpPr/>
          <p:nvPr/>
        </p:nvSpPr>
        <p:spPr>
          <a:xfrm>
            <a:off x="6097905" y="635"/>
            <a:ext cx="6096000" cy="6857365"/>
          </a:xfrm>
          <a:prstGeom prst="rect">
            <a:avLst/>
          </a:prstGeom>
          <a:solidFill>
            <a:schemeClr val="bg2">
              <a:lumMod val="75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panose="020B0400000000000000" charset="-122"/>
              <a:cs typeface="+mn-cs"/>
            </a:endParaRPr>
          </a:p>
        </p:txBody>
      </p:sp>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13" name="直接连接符 12"/>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sp>
        <p:nvSpPr>
          <p:cNvPr id="4" name="文本框 3"/>
          <p:cNvSpPr txBox="1"/>
          <p:nvPr/>
        </p:nvSpPr>
        <p:spPr>
          <a:xfrm>
            <a:off x="317500" y="216535"/>
            <a:ext cx="1912620" cy="521970"/>
          </a:xfrm>
          <a:prstGeom prst="rect">
            <a:avLst/>
          </a:prstGeom>
          <a:noFill/>
        </p:spPr>
        <p:txBody>
          <a:bodyPr wrap="square" rtlCol="0" anchor="t">
            <a:spAutoFit/>
          </a:body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技术特点</a:t>
            </a:r>
          </a:p>
        </p:txBody>
      </p:sp>
      <p:sp>
        <p:nvSpPr>
          <p:cNvPr id="33" name="矩形 8"/>
          <p:cNvSpPr>
            <a:spLocks noChangeArrowheads="1"/>
          </p:cNvSpPr>
          <p:nvPr/>
        </p:nvSpPr>
        <p:spPr bwMode="auto">
          <a:xfrm>
            <a:off x="337820" y="1479550"/>
            <a:ext cx="7580630" cy="4091940"/>
          </a:xfrm>
          <a:prstGeom prst="rect">
            <a:avLst/>
          </a:prstGeom>
          <a:solidFill>
            <a:schemeClr val="tx1">
              <a:lumMod val="75000"/>
              <a:lumOff val="25000"/>
              <a:alpha val="60000"/>
            </a:schemeClr>
          </a:solidFill>
          <a:ln>
            <a:noFill/>
          </a:ln>
        </p:spPr>
        <p:txBody>
          <a:bodyPr anchor="ctr"/>
          <a:lstStyle>
            <a:lvl1pPr>
              <a:lnSpc>
                <a:spcPct val="125000"/>
              </a:lnSpc>
              <a:spcBef>
                <a:spcPts val="1000"/>
              </a:spcBef>
              <a:buFont typeface="Arial" panose="020B070402020209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70402020209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70402020209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70402020209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26" name="文本框 25"/>
          <p:cNvSpPr txBox="1"/>
          <p:nvPr/>
        </p:nvSpPr>
        <p:spPr>
          <a:xfrm>
            <a:off x="1575435" y="1967865"/>
            <a:ext cx="6106160" cy="718820"/>
          </a:xfrm>
          <a:prstGeom prst="rect">
            <a:avLst/>
          </a:prstGeom>
          <a:noFill/>
        </p:spPr>
        <p:txBody>
          <a:bodyPr wrap="square" rtlCol="0">
            <a:spAutoFit/>
          </a:bodyPr>
          <a:lstStyle/>
          <a:p>
            <a:pPr indent="0" algn="l">
              <a:lnSpc>
                <a:spcPct val="120000"/>
              </a:lnSpc>
              <a:buClr>
                <a:schemeClr val="accent1"/>
              </a:buClr>
              <a:buFont typeface="Wingdings" panose="05000000000000000000"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多主栅</a:t>
            </a:r>
          </a:p>
          <a:p>
            <a:pPr indent="0" algn="l">
              <a:lnSpc>
                <a:spcPct val="120000"/>
              </a:lnSpc>
              <a:buClr>
                <a:schemeClr val="accent1"/>
              </a:buClr>
              <a:buFont typeface="Wingdings" panose="05000000000000000000" pitchFamily="2" charset="2"/>
              <a:buNone/>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更好集电性能；更强的抗隐裂断栅能力</a:t>
            </a:r>
          </a:p>
        </p:txBody>
      </p:sp>
      <p:sp>
        <p:nvSpPr>
          <p:cNvPr id="18" name="文本框 17"/>
          <p:cNvSpPr txBox="1"/>
          <p:nvPr/>
        </p:nvSpPr>
        <p:spPr>
          <a:xfrm>
            <a:off x="1575435" y="3253740"/>
            <a:ext cx="6106160" cy="729615"/>
          </a:xfrm>
          <a:prstGeom prst="rect">
            <a:avLst/>
          </a:prstGeom>
          <a:noFill/>
        </p:spPr>
        <p:txBody>
          <a:bodyPr wrap="square" rtlCol="0">
            <a:spAutoFit/>
          </a:bodyPr>
          <a:lstStyle/>
          <a:p>
            <a:pPr algn="l">
              <a:lnSpc>
                <a:spcPct val="120000"/>
              </a:lnSpc>
              <a:buClr>
                <a:schemeClr val="accent1"/>
              </a:buClr>
            </a:pPr>
            <a:r>
              <a:rPr 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无损切割</a:t>
            </a:r>
            <a:endPar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5000"/>
              </a:lnSpc>
              <a:buClr>
                <a:schemeClr val="accent1"/>
              </a:buClr>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无损切割技术，增大电池机械强度，降低组件隐裂风险，提高可靠性</a:t>
            </a:r>
          </a:p>
        </p:txBody>
      </p:sp>
      <p:sp>
        <p:nvSpPr>
          <p:cNvPr id="34" name="文本框 33"/>
          <p:cNvSpPr txBox="1"/>
          <p:nvPr/>
        </p:nvSpPr>
        <p:spPr>
          <a:xfrm>
            <a:off x="1575435" y="4446905"/>
            <a:ext cx="6106160" cy="718820"/>
          </a:xfrm>
          <a:prstGeom prst="rect">
            <a:avLst/>
          </a:prstGeom>
          <a:noFill/>
        </p:spPr>
        <p:txBody>
          <a:bodyPr wrap="square" rtlCol="0">
            <a:spAutoFit/>
          </a:bodyPr>
          <a:lstStyle/>
          <a:p>
            <a:pPr algn="l">
              <a:lnSpc>
                <a:spcPct val="120000"/>
              </a:lnSpc>
              <a:buClr>
                <a:schemeClr val="accent1"/>
              </a:buClr>
              <a:buSzTx/>
              <a:buFontTx/>
            </a:pPr>
            <a:r>
              <a:rPr 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基于</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型</a:t>
            </a:r>
            <a:r>
              <a:rPr 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硅片的PERC电池</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技术</a:t>
            </a:r>
            <a:endParaRPr 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Clr>
                <a:schemeClr val="accent1"/>
              </a:buClr>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400" dirty="0">
                <a:solidFill>
                  <a:schemeClr val="bg1"/>
                </a:solidFill>
                <a:cs typeface="+mn-ea"/>
                <a:sym typeface="+mn-lt"/>
              </a:rPr>
              <a:t>温度系数更好；弱光性更好；衰减更低</a:t>
            </a:r>
          </a:p>
        </p:txBody>
      </p:sp>
      <p:sp>
        <p:nvSpPr>
          <p:cNvPr id="36" name="矩形 35"/>
          <p:cNvSpPr>
            <a:spLocks noChangeArrowheads="1"/>
          </p:cNvSpPr>
          <p:nvPr/>
        </p:nvSpPr>
        <p:spPr bwMode="auto">
          <a:xfrm>
            <a:off x="7816215" y="1481455"/>
            <a:ext cx="217170" cy="4091305"/>
          </a:xfrm>
          <a:prstGeom prst="rect">
            <a:avLst/>
          </a:prstGeom>
          <a:solidFill>
            <a:srgbClr val="0CAF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ts val="1000"/>
              </a:spcBef>
              <a:buFont typeface="Arial" panose="020B070402020209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70402020209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70402020209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70402020209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70402020209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40" name="crop_266203"/>
          <p:cNvSpPr/>
          <p:nvPr/>
        </p:nvSpPr>
        <p:spPr>
          <a:xfrm>
            <a:off x="644525" y="3374390"/>
            <a:ext cx="594360" cy="598170"/>
          </a:xfrm>
          <a:custGeom>
            <a:avLst/>
            <a:gdLst>
              <a:gd name="T0" fmla="*/ 6050 w 6827"/>
              <a:gd name="T1" fmla="*/ 1139 h 6827"/>
              <a:gd name="T2" fmla="*/ 6827 w 6827"/>
              <a:gd name="T3" fmla="*/ 361 h 6827"/>
              <a:gd name="T4" fmla="*/ 6465 w 6827"/>
              <a:gd name="T5" fmla="*/ 0 h 6827"/>
              <a:gd name="T6" fmla="*/ 5688 w 6827"/>
              <a:gd name="T7" fmla="*/ 777 h 6827"/>
              <a:gd name="T8" fmla="*/ 1278 w 6827"/>
              <a:gd name="T9" fmla="*/ 777 h 6827"/>
              <a:gd name="T10" fmla="*/ 1278 w 6827"/>
              <a:gd name="T11" fmla="*/ 10 h 6827"/>
              <a:gd name="T12" fmla="*/ 767 w 6827"/>
              <a:gd name="T13" fmla="*/ 10 h 6827"/>
              <a:gd name="T14" fmla="*/ 767 w 6827"/>
              <a:gd name="T15" fmla="*/ 777 h 6827"/>
              <a:gd name="T16" fmla="*/ 0 w 6827"/>
              <a:gd name="T17" fmla="*/ 777 h 6827"/>
              <a:gd name="T18" fmla="*/ 0 w 6827"/>
              <a:gd name="T19" fmla="*/ 1288 h 6827"/>
              <a:gd name="T20" fmla="*/ 767 w 6827"/>
              <a:gd name="T21" fmla="*/ 1288 h 6827"/>
              <a:gd name="T22" fmla="*/ 767 w 6827"/>
              <a:gd name="T23" fmla="*/ 6060 h 6827"/>
              <a:gd name="T24" fmla="*/ 5538 w 6827"/>
              <a:gd name="T25" fmla="*/ 6060 h 6827"/>
              <a:gd name="T26" fmla="*/ 5538 w 6827"/>
              <a:gd name="T27" fmla="*/ 6827 h 6827"/>
              <a:gd name="T28" fmla="*/ 6050 w 6827"/>
              <a:gd name="T29" fmla="*/ 6827 h 6827"/>
              <a:gd name="T30" fmla="*/ 6050 w 6827"/>
              <a:gd name="T31" fmla="*/ 6060 h 6827"/>
              <a:gd name="T32" fmla="*/ 6816 w 6827"/>
              <a:gd name="T33" fmla="*/ 6060 h 6827"/>
              <a:gd name="T34" fmla="*/ 6816 w 6827"/>
              <a:gd name="T35" fmla="*/ 5549 h 6827"/>
              <a:gd name="T36" fmla="*/ 6050 w 6827"/>
              <a:gd name="T37" fmla="*/ 5549 h 6827"/>
              <a:gd name="T38" fmla="*/ 6050 w 6827"/>
              <a:gd name="T39" fmla="*/ 1139 h 6827"/>
              <a:gd name="T40" fmla="*/ 1278 w 6827"/>
              <a:gd name="T41" fmla="*/ 1288 h 6827"/>
              <a:gd name="T42" fmla="*/ 5177 w 6827"/>
              <a:gd name="T43" fmla="*/ 1288 h 6827"/>
              <a:gd name="T44" fmla="*/ 1278 w 6827"/>
              <a:gd name="T45" fmla="*/ 5187 h 6827"/>
              <a:gd name="T46" fmla="*/ 1278 w 6827"/>
              <a:gd name="T47" fmla="*/ 1288 h 6827"/>
              <a:gd name="T48" fmla="*/ 5538 w 6827"/>
              <a:gd name="T49" fmla="*/ 5549 h 6827"/>
              <a:gd name="T50" fmla="*/ 1640 w 6827"/>
              <a:gd name="T51" fmla="*/ 5549 h 6827"/>
              <a:gd name="T52" fmla="*/ 1640 w 6827"/>
              <a:gd name="T53" fmla="*/ 5549 h 6827"/>
              <a:gd name="T54" fmla="*/ 5538 w 6827"/>
              <a:gd name="T55" fmla="*/ 1650 h 6827"/>
              <a:gd name="T56" fmla="*/ 5538 w 6827"/>
              <a:gd name="T57" fmla="*/ 554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27" h="6827">
                <a:moveTo>
                  <a:pt x="6050" y="1139"/>
                </a:moveTo>
                <a:lnTo>
                  <a:pt x="6827" y="361"/>
                </a:lnTo>
                <a:lnTo>
                  <a:pt x="6465" y="0"/>
                </a:lnTo>
                <a:lnTo>
                  <a:pt x="5688" y="777"/>
                </a:lnTo>
                <a:lnTo>
                  <a:pt x="1278" y="777"/>
                </a:lnTo>
                <a:lnTo>
                  <a:pt x="1278" y="10"/>
                </a:lnTo>
                <a:lnTo>
                  <a:pt x="767" y="10"/>
                </a:lnTo>
                <a:lnTo>
                  <a:pt x="767" y="777"/>
                </a:lnTo>
                <a:lnTo>
                  <a:pt x="0" y="777"/>
                </a:lnTo>
                <a:lnTo>
                  <a:pt x="0" y="1288"/>
                </a:lnTo>
                <a:lnTo>
                  <a:pt x="767" y="1288"/>
                </a:lnTo>
                <a:lnTo>
                  <a:pt x="767" y="6060"/>
                </a:lnTo>
                <a:lnTo>
                  <a:pt x="5538" y="6060"/>
                </a:lnTo>
                <a:lnTo>
                  <a:pt x="5538" y="6827"/>
                </a:lnTo>
                <a:lnTo>
                  <a:pt x="6050" y="6827"/>
                </a:lnTo>
                <a:lnTo>
                  <a:pt x="6050" y="6060"/>
                </a:lnTo>
                <a:lnTo>
                  <a:pt x="6816" y="6060"/>
                </a:lnTo>
                <a:lnTo>
                  <a:pt x="6816" y="5549"/>
                </a:lnTo>
                <a:lnTo>
                  <a:pt x="6050" y="5549"/>
                </a:lnTo>
                <a:lnTo>
                  <a:pt x="6050" y="1139"/>
                </a:lnTo>
                <a:close/>
                <a:moveTo>
                  <a:pt x="1278" y="1288"/>
                </a:moveTo>
                <a:lnTo>
                  <a:pt x="5177" y="1288"/>
                </a:lnTo>
                <a:lnTo>
                  <a:pt x="1278" y="5187"/>
                </a:lnTo>
                <a:lnTo>
                  <a:pt x="1278" y="1288"/>
                </a:lnTo>
                <a:close/>
                <a:moveTo>
                  <a:pt x="5538" y="5549"/>
                </a:moveTo>
                <a:lnTo>
                  <a:pt x="1640" y="5549"/>
                </a:lnTo>
                <a:lnTo>
                  <a:pt x="1640" y="5549"/>
                </a:lnTo>
                <a:lnTo>
                  <a:pt x="5538" y="1650"/>
                </a:lnTo>
                <a:lnTo>
                  <a:pt x="5538" y="5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confont-11244-5317160"/>
          <p:cNvSpPr/>
          <p:nvPr/>
        </p:nvSpPr>
        <p:spPr>
          <a:xfrm>
            <a:off x="628607" y="2107621"/>
            <a:ext cx="609685" cy="439308"/>
          </a:xfrm>
          <a:custGeom>
            <a:avLst/>
            <a:gdLst>
              <a:gd name="T0" fmla="*/ 11227 w 11547"/>
              <a:gd name="T1" fmla="*/ 640 h 8320"/>
              <a:gd name="T2" fmla="*/ 4827 w 11547"/>
              <a:gd name="T3" fmla="*/ 640 h 8320"/>
              <a:gd name="T4" fmla="*/ 4507 w 11547"/>
              <a:gd name="T5" fmla="*/ 320 h 8320"/>
              <a:gd name="T6" fmla="*/ 4827 w 11547"/>
              <a:gd name="T7" fmla="*/ 0 h 8320"/>
              <a:gd name="T8" fmla="*/ 11227 w 11547"/>
              <a:gd name="T9" fmla="*/ 0 h 8320"/>
              <a:gd name="T10" fmla="*/ 11547 w 11547"/>
              <a:gd name="T11" fmla="*/ 320 h 8320"/>
              <a:gd name="T12" fmla="*/ 11227 w 11547"/>
              <a:gd name="T13" fmla="*/ 640 h 8320"/>
              <a:gd name="T14" fmla="*/ 11227 w 11547"/>
              <a:gd name="T15" fmla="*/ 3200 h 8320"/>
              <a:gd name="T16" fmla="*/ 4827 w 11547"/>
              <a:gd name="T17" fmla="*/ 3200 h 8320"/>
              <a:gd name="T18" fmla="*/ 4507 w 11547"/>
              <a:gd name="T19" fmla="*/ 2880 h 8320"/>
              <a:gd name="T20" fmla="*/ 4827 w 11547"/>
              <a:gd name="T21" fmla="*/ 2560 h 8320"/>
              <a:gd name="T22" fmla="*/ 11227 w 11547"/>
              <a:gd name="T23" fmla="*/ 2560 h 8320"/>
              <a:gd name="T24" fmla="*/ 11547 w 11547"/>
              <a:gd name="T25" fmla="*/ 2880 h 8320"/>
              <a:gd name="T26" fmla="*/ 11227 w 11547"/>
              <a:gd name="T27" fmla="*/ 3200 h 8320"/>
              <a:gd name="T28" fmla="*/ 11227 w 11547"/>
              <a:gd name="T29" fmla="*/ 5760 h 8320"/>
              <a:gd name="T30" fmla="*/ 4827 w 11547"/>
              <a:gd name="T31" fmla="*/ 5760 h 8320"/>
              <a:gd name="T32" fmla="*/ 4507 w 11547"/>
              <a:gd name="T33" fmla="*/ 5440 h 8320"/>
              <a:gd name="T34" fmla="*/ 4827 w 11547"/>
              <a:gd name="T35" fmla="*/ 5120 h 8320"/>
              <a:gd name="T36" fmla="*/ 11227 w 11547"/>
              <a:gd name="T37" fmla="*/ 5120 h 8320"/>
              <a:gd name="T38" fmla="*/ 11547 w 11547"/>
              <a:gd name="T39" fmla="*/ 5440 h 8320"/>
              <a:gd name="T40" fmla="*/ 11227 w 11547"/>
              <a:gd name="T41" fmla="*/ 5760 h 8320"/>
              <a:gd name="T42" fmla="*/ 11227 w 11547"/>
              <a:gd name="T43" fmla="*/ 8320 h 8320"/>
              <a:gd name="T44" fmla="*/ 4827 w 11547"/>
              <a:gd name="T45" fmla="*/ 8320 h 8320"/>
              <a:gd name="T46" fmla="*/ 4507 w 11547"/>
              <a:gd name="T47" fmla="*/ 8000 h 8320"/>
              <a:gd name="T48" fmla="*/ 4827 w 11547"/>
              <a:gd name="T49" fmla="*/ 7680 h 8320"/>
              <a:gd name="T50" fmla="*/ 11227 w 11547"/>
              <a:gd name="T51" fmla="*/ 7680 h 8320"/>
              <a:gd name="T52" fmla="*/ 11547 w 11547"/>
              <a:gd name="T53" fmla="*/ 8000 h 8320"/>
              <a:gd name="T54" fmla="*/ 11227 w 11547"/>
              <a:gd name="T55" fmla="*/ 8320 h 8320"/>
              <a:gd name="T56" fmla="*/ 2680 w 11547"/>
              <a:gd name="T57" fmla="*/ 6173 h 8320"/>
              <a:gd name="T58" fmla="*/ 1947 w 11547"/>
              <a:gd name="T59" fmla="*/ 6907 h 8320"/>
              <a:gd name="T60" fmla="*/ 1947 w 11547"/>
              <a:gd name="T61" fmla="*/ 1412 h 8320"/>
              <a:gd name="T62" fmla="*/ 2680 w 11547"/>
              <a:gd name="T63" fmla="*/ 2145 h 8320"/>
              <a:gd name="T64" fmla="*/ 3134 w 11547"/>
              <a:gd name="T65" fmla="*/ 2145 h 8320"/>
              <a:gd name="T66" fmla="*/ 3134 w 11547"/>
              <a:gd name="T67" fmla="*/ 1693 h 8320"/>
              <a:gd name="T68" fmla="*/ 1854 w 11547"/>
              <a:gd name="T69" fmla="*/ 413 h 8320"/>
              <a:gd name="T70" fmla="*/ 1401 w 11547"/>
              <a:gd name="T71" fmla="*/ 413 h 8320"/>
              <a:gd name="T72" fmla="*/ 121 w 11547"/>
              <a:gd name="T73" fmla="*/ 1693 h 8320"/>
              <a:gd name="T74" fmla="*/ 125 w 11547"/>
              <a:gd name="T75" fmla="*/ 2141 h 8320"/>
              <a:gd name="T76" fmla="*/ 574 w 11547"/>
              <a:gd name="T77" fmla="*/ 2145 h 8320"/>
              <a:gd name="T78" fmla="*/ 1307 w 11547"/>
              <a:gd name="T79" fmla="*/ 1412 h 8320"/>
              <a:gd name="T80" fmla="*/ 1307 w 11547"/>
              <a:gd name="T81" fmla="*/ 6907 h 8320"/>
              <a:gd name="T82" fmla="*/ 574 w 11547"/>
              <a:gd name="T83" fmla="*/ 6173 h 8320"/>
              <a:gd name="T84" fmla="*/ 125 w 11547"/>
              <a:gd name="T85" fmla="*/ 6177 h 8320"/>
              <a:gd name="T86" fmla="*/ 121 w 11547"/>
              <a:gd name="T87" fmla="*/ 6626 h 8320"/>
              <a:gd name="T88" fmla="*/ 1401 w 11547"/>
              <a:gd name="T89" fmla="*/ 7906 h 8320"/>
              <a:gd name="T90" fmla="*/ 1854 w 11547"/>
              <a:gd name="T91" fmla="*/ 7906 h 8320"/>
              <a:gd name="T92" fmla="*/ 3134 w 11547"/>
              <a:gd name="T93" fmla="*/ 6626 h 8320"/>
              <a:gd name="T94" fmla="*/ 3130 w 11547"/>
              <a:gd name="T95" fmla="*/ 6177 h 8320"/>
              <a:gd name="T96" fmla="*/ 2682 w 11547"/>
              <a:gd name="T97" fmla="*/ 6173 h 8320"/>
              <a:gd name="T98" fmla="*/ 2680 w 11547"/>
              <a:gd name="T99" fmla="*/ 6173 h 8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47" h="8320">
                <a:moveTo>
                  <a:pt x="11227" y="640"/>
                </a:moveTo>
                <a:lnTo>
                  <a:pt x="4827" y="640"/>
                </a:lnTo>
                <a:cubicBezTo>
                  <a:pt x="4650" y="640"/>
                  <a:pt x="4507" y="497"/>
                  <a:pt x="4507" y="320"/>
                </a:cubicBezTo>
                <a:cubicBezTo>
                  <a:pt x="4507" y="143"/>
                  <a:pt x="4650" y="0"/>
                  <a:pt x="4827" y="0"/>
                </a:cubicBezTo>
                <a:lnTo>
                  <a:pt x="11227" y="0"/>
                </a:lnTo>
                <a:cubicBezTo>
                  <a:pt x="11404" y="0"/>
                  <a:pt x="11547" y="143"/>
                  <a:pt x="11547" y="320"/>
                </a:cubicBezTo>
                <a:cubicBezTo>
                  <a:pt x="11547" y="497"/>
                  <a:pt x="11404" y="640"/>
                  <a:pt x="11227" y="640"/>
                </a:cubicBezTo>
                <a:close/>
                <a:moveTo>
                  <a:pt x="11227" y="3200"/>
                </a:moveTo>
                <a:lnTo>
                  <a:pt x="4827" y="3200"/>
                </a:lnTo>
                <a:cubicBezTo>
                  <a:pt x="4650" y="3200"/>
                  <a:pt x="4507" y="3057"/>
                  <a:pt x="4507" y="2880"/>
                </a:cubicBezTo>
                <a:cubicBezTo>
                  <a:pt x="4507" y="2703"/>
                  <a:pt x="4650" y="2560"/>
                  <a:pt x="4827" y="2560"/>
                </a:cubicBezTo>
                <a:lnTo>
                  <a:pt x="11227" y="2560"/>
                </a:lnTo>
                <a:cubicBezTo>
                  <a:pt x="11404" y="2560"/>
                  <a:pt x="11547" y="2703"/>
                  <a:pt x="11547" y="2880"/>
                </a:cubicBezTo>
                <a:cubicBezTo>
                  <a:pt x="11547" y="3057"/>
                  <a:pt x="11404" y="3200"/>
                  <a:pt x="11227" y="3200"/>
                </a:cubicBezTo>
                <a:close/>
                <a:moveTo>
                  <a:pt x="11227" y="5760"/>
                </a:moveTo>
                <a:lnTo>
                  <a:pt x="4827" y="5760"/>
                </a:lnTo>
                <a:cubicBezTo>
                  <a:pt x="4650" y="5760"/>
                  <a:pt x="4507" y="5617"/>
                  <a:pt x="4507" y="5440"/>
                </a:cubicBezTo>
                <a:cubicBezTo>
                  <a:pt x="4507" y="5263"/>
                  <a:pt x="4650" y="5120"/>
                  <a:pt x="4827" y="5120"/>
                </a:cubicBezTo>
                <a:lnTo>
                  <a:pt x="11227" y="5120"/>
                </a:lnTo>
                <a:cubicBezTo>
                  <a:pt x="11404" y="5120"/>
                  <a:pt x="11547" y="5263"/>
                  <a:pt x="11547" y="5440"/>
                </a:cubicBezTo>
                <a:cubicBezTo>
                  <a:pt x="11547" y="5617"/>
                  <a:pt x="11404" y="5760"/>
                  <a:pt x="11227" y="5760"/>
                </a:cubicBezTo>
                <a:close/>
                <a:moveTo>
                  <a:pt x="11227" y="8320"/>
                </a:moveTo>
                <a:lnTo>
                  <a:pt x="4827" y="8320"/>
                </a:lnTo>
                <a:cubicBezTo>
                  <a:pt x="4650" y="8320"/>
                  <a:pt x="4507" y="8177"/>
                  <a:pt x="4507" y="8000"/>
                </a:cubicBezTo>
                <a:cubicBezTo>
                  <a:pt x="4507" y="7823"/>
                  <a:pt x="4650" y="7680"/>
                  <a:pt x="4827" y="7680"/>
                </a:cubicBezTo>
                <a:lnTo>
                  <a:pt x="11227" y="7680"/>
                </a:lnTo>
                <a:cubicBezTo>
                  <a:pt x="11404" y="7680"/>
                  <a:pt x="11547" y="7823"/>
                  <a:pt x="11547" y="8000"/>
                </a:cubicBezTo>
                <a:cubicBezTo>
                  <a:pt x="11547" y="8177"/>
                  <a:pt x="11404" y="8320"/>
                  <a:pt x="11227" y="8320"/>
                </a:cubicBezTo>
                <a:close/>
                <a:moveTo>
                  <a:pt x="2680" y="6173"/>
                </a:moveTo>
                <a:lnTo>
                  <a:pt x="1947" y="6907"/>
                </a:lnTo>
                <a:lnTo>
                  <a:pt x="1947" y="1412"/>
                </a:lnTo>
                <a:lnTo>
                  <a:pt x="2680" y="2145"/>
                </a:lnTo>
                <a:cubicBezTo>
                  <a:pt x="2805" y="2271"/>
                  <a:pt x="3009" y="2271"/>
                  <a:pt x="3134" y="2145"/>
                </a:cubicBezTo>
                <a:cubicBezTo>
                  <a:pt x="3258" y="2020"/>
                  <a:pt x="3258" y="1818"/>
                  <a:pt x="3134" y="1693"/>
                </a:cubicBezTo>
                <a:lnTo>
                  <a:pt x="1854" y="413"/>
                </a:lnTo>
                <a:cubicBezTo>
                  <a:pt x="1729" y="288"/>
                  <a:pt x="1526" y="288"/>
                  <a:pt x="1401" y="413"/>
                </a:cubicBezTo>
                <a:lnTo>
                  <a:pt x="121" y="1693"/>
                </a:lnTo>
                <a:cubicBezTo>
                  <a:pt x="0" y="1818"/>
                  <a:pt x="2" y="2018"/>
                  <a:pt x="125" y="2141"/>
                </a:cubicBezTo>
                <a:cubicBezTo>
                  <a:pt x="248" y="2265"/>
                  <a:pt x="448" y="2267"/>
                  <a:pt x="574" y="2145"/>
                </a:cubicBezTo>
                <a:lnTo>
                  <a:pt x="1307" y="1412"/>
                </a:lnTo>
                <a:lnTo>
                  <a:pt x="1307" y="6907"/>
                </a:lnTo>
                <a:lnTo>
                  <a:pt x="574" y="6173"/>
                </a:lnTo>
                <a:cubicBezTo>
                  <a:pt x="448" y="6052"/>
                  <a:pt x="248" y="6054"/>
                  <a:pt x="125" y="6177"/>
                </a:cubicBezTo>
                <a:cubicBezTo>
                  <a:pt x="2" y="6301"/>
                  <a:pt x="0" y="6500"/>
                  <a:pt x="121" y="6626"/>
                </a:cubicBezTo>
                <a:lnTo>
                  <a:pt x="1401" y="7906"/>
                </a:lnTo>
                <a:cubicBezTo>
                  <a:pt x="1526" y="8032"/>
                  <a:pt x="1729" y="8032"/>
                  <a:pt x="1854" y="7906"/>
                </a:cubicBezTo>
                <a:lnTo>
                  <a:pt x="3134" y="6626"/>
                </a:lnTo>
                <a:cubicBezTo>
                  <a:pt x="3255" y="6500"/>
                  <a:pt x="3254" y="6301"/>
                  <a:pt x="3130" y="6177"/>
                </a:cubicBezTo>
                <a:cubicBezTo>
                  <a:pt x="3007" y="6054"/>
                  <a:pt x="2807" y="6052"/>
                  <a:pt x="2682" y="6173"/>
                </a:cubicBezTo>
                <a:lnTo>
                  <a:pt x="2680" y="6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confont-11825-5646600"/>
          <p:cNvSpPr/>
          <p:nvPr/>
        </p:nvSpPr>
        <p:spPr>
          <a:xfrm>
            <a:off x="644517" y="4556083"/>
            <a:ext cx="577864" cy="609685"/>
          </a:xfrm>
          <a:custGeom>
            <a:avLst/>
            <a:gdLst>
              <a:gd name="connsiteX0" fmla="*/ 36430 w 257269"/>
              <a:gd name="connsiteY0" fmla="*/ 42268 h 271436"/>
              <a:gd name="connsiteX1" fmla="*/ 35812 w 257269"/>
              <a:gd name="connsiteY1" fmla="*/ 44007 h 271436"/>
              <a:gd name="connsiteX2" fmla="*/ 35812 w 257269"/>
              <a:gd name="connsiteY2" fmla="*/ 159819 h 271436"/>
              <a:gd name="connsiteX3" fmla="*/ 221479 w 257269"/>
              <a:gd name="connsiteY3" fmla="*/ 159819 h 271436"/>
              <a:gd name="connsiteX4" fmla="*/ 221479 w 257269"/>
              <a:gd name="connsiteY4" fmla="*/ 42268 h 271436"/>
              <a:gd name="connsiteX5" fmla="*/ 216659 w 257269"/>
              <a:gd name="connsiteY5" fmla="*/ 36305 h 271436"/>
              <a:gd name="connsiteX6" fmla="*/ 225575 w 257269"/>
              <a:gd name="connsiteY6" fmla="*/ 38132 h 271436"/>
              <a:gd name="connsiteX7" fmla="*/ 227353 w 257269"/>
              <a:gd name="connsiteY7" fmla="*/ 68708 h 271436"/>
              <a:gd name="connsiteX8" fmla="*/ 227353 w 257269"/>
              <a:gd name="connsiteY8" fmla="*/ 133340 h 271436"/>
              <a:gd name="connsiteX9" fmla="*/ 225575 w 257269"/>
              <a:gd name="connsiteY9" fmla="*/ 163916 h 271436"/>
              <a:gd name="connsiteX10" fmla="*/ 178009 w 257269"/>
              <a:gd name="connsiteY10" fmla="*/ 165694 h 271436"/>
              <a:gd name="connsiteX11" fmla="*/ 54630 w 257269"/>
              <a:gd name="connsiteY11" fmla="*/ 165694 h 271436"/>
              <a:gd name="connsiteX12" fmla="*/ 31716 w 257269"/>
              <a:gd name="connsiteY12" fmla="*/ 163916 h 271436"/>
              <a:gd name="connsiteX13" fmla="*/ 29939 w 257269"/>
              <a:gd name="connsiteY13" fmla="*/ 132760 h 271436"/>
              <a:gd name="connsiteX14" fmla="*/ 29939 w 257269"/>
              <a:gd name="connsiteY14" fmla="*/ 66930 h 271436"/>
              <a:gd name="connsiteX15" fmla="*/ 32875 w 257269"/>
              <a:gd name="connsiteY15" fmla="*/ 36972 h 271436"/>
              <a:gd name="connsiteX16" fmla="*/ 203859 w 257269"/>
              <a:gd name="connsiteY16" fmla="*/ 36392 h 271436"/>
              <a:gd name="connsiteX17" fmla="*/ 216659 w 257269"/>
              <a:gd name="connsiteY17" fmla="*/ 36305 h 271436"/>
              <a:gd name="connsiteX18" fmla="*/ 229587 w 257269"/>
              <a:gd name="connsiteY18" fmla="*/ 15211 h 271436"/>
              <a:gd name="connsiteX19" fmla="*/ 215003 w 257269"/>
              <a:gd name="connsiteY19" fmla="*/ 15264 h 271436"/>
              <a:gd name="connsiteX20" fmla="*/ 19395 w 257269"/>
              <a:gd name="connsiteY20" fmla="*/ 15882 h 271436"/>
              <a:gd name="connsiteX21" fmla="*/ 15261 w 257269"/>
              <a:gd name="connsiteY21" fmla="*/ 34663 h 271436"/>
              <a:gd name="connsiteX22" fmla="*/ 15261 w 257269"/>
              <a:gd name="connsiteY22" fmla="*/ 151021 h 271436"/>
              <a:gd name="connsiteX23" fmla="*/ 17617 w 257269"/>
              <a:gd name="connsiteY23" fmla="*/ 195655 h 271436"/>
              <a:gd name="connsiteX24" fmla="*/ 43464 w 257269"/>
              <a:gd name="connsiteY24" fmla="*/ 198012 h 271436"/>
              <a:gd name="connsiteX25" fmla="*/ 213225 w 257269"/>
              <a:gd name="connsiteY25" fmla="*/ 198012 h 271436"/>
              <a:gd name="connsiteX26" fmla="*/ 239652 w 257269"/>
              <a:gd name="connsiteY26" fmla="*/ 195655 h 271436"/>
              <a:gd name="connsiteX27" fmla="*/ 242008 w 257269"/>
              <a:gd name="connsiteY27" fmla="*/ 152760 h 271436"/>
              <a:gd name="connsiteX28" fmla="*/ 242008 w 257269"/>
              <a:gd name="connsiteY28" fmla="*/ 61097 h 271436"/>
              <a:gd name="connsiteX29" fmla="*/ 239652 w 257269"/>
              <a:gd name="connsiteY29" fmla="*/ 17621 h 271436"/>
              <a:gd name="connsiteX30" fmla="*/ 229587 w 257269"/>
              <a:gd name="connsiteY30" fmla="*/ 15211 h 271436"/>
              <a:gd name="connsiteX31" fmla="*/ 236742 w 257269"/>
              <a:gd name="connsiteY31" fmla="*/ 0 h 271436"/>
              <a:gd name="connsiteX32" fmla="*/ 257269 w 257269"/>
              <a:gd name="connsiteY32" fmla="*/ 0 h 271436"/>
              <a:gd name="connsiteX33" fmla="*/ 257269 w 257269"/>
              <a:gd name="connsiteY33" fmla="*/ 20527 h 271436"/>
              <a:gd name="connsiteX34" fmla="*/ 236742 w 257269"/>
              <a:gd name="connsiteY34" fmla="*/ 0 h 271436"/>
              <a:gd name="connsiteX35" fmla="*/ 20554 w 257269"/>
              <a:gd name="connsiteY35" fmla="*/ 0 h 271436"/>
              <a:gd name="connsiteX36" fmla="*/ 236715 w 257269"/>
              <a:gd name="connsiteY36" fmla="*/ 0 h 271436"/>
              <a:gd name="connsiteX37" fmla="*/ 257269 w 257269"/>
              <a:gd name="connsiteY37" fmla="*/ 20558 h 271436"/>
              <a:gd name="connsiteX38" fmla="*/ 257269 w 257269"/>
              <a:gd name="connsiteY38" fmla="*/ 192718 h 271436"/>
              <a:gd name="connsiteX39" fmla="*/ 160953 w 257269"/>
              <a:gd name="connsiteY39" fmla="*/ 213277 h 271436"/>
              <a:gd name="connsiteX40" fmla="*/ 160373 w 257269"/>
              <a:gd name="connsiteY40" fmla="*/ 248520 h 271436"/>
              <a:gd name="connsiteX41" fmla="*/ 210869 w 257269"/>
              <a:gd name="connsiteY41" fmla="*/ 264403 h 271436"/>
              <a:gd name="connsiteX42" fmla="*/ 205576 w 257269"/>
              <a:gd name="connsiteY42" fmla="*/ 271436 h 271436"/>
              <a:gd name="connsiteX43" fmla="*/ 57566 w 257269"/>
              <a:gd name="connsiteY43" fmla="*/ 271436 h 271436"/>
              <a:gd name="connsiteX44" fmla="*/ 52273 w 257269"/>
              <a:gd name="connsiteY44" fmla="*/ 265562 h 271436"/>
              <a:gd name="connsiteX45" fmla="*/ 102807 w 257269"/>
              <a:gd name="connsiteY45" fmla="*/ 249139 h 271436"/>
              <a:gd name="connsiteX46" fmla="*/ 102807 w 257269"/>
              <a:gd name="connsiteY46" fmla="*/ 213857 h 271436"/>
              <a:gd name="connsiteX47" fmla="*/ 57566 w 257269"/>
              <a:gd name="connsiteY47" fmla="*/ 213277 h 271436"/>
              <a:gd name="connsiteX48" fmla="*/ 0 w 257269"/>
              <a:gd name="connsiteY48" fmla="*/ 192718 h 271436"/>
              <a:gd name="connsiteX49" fmla="*/ 0 w 257269"/>
              <a:gd name="connsiteY49" fmla="*/ 20558 h 271436"/>
              <a:gd name="connsiteX50" fmla="*/ 20554 w 257269"/>
              <a:gd name="connsiteY50" fmla="*/ 0 h 271436"/>
              <a:gd name="connsiteX51" fmla="*/ 0 w 257269"/>
              <a:gd name="connsiteY51" fmla="*/ 0 h 271436"/>
              <a:gd name="connsiteX52" fmla="*/ 20527 w 257269"/>
              <a:gd name="connsiteY52" fmla="*/ 0 h 271436"/>
              <a:gd name="connsiteX53" fmla="*/ 0 w 257269"/>
              <a:gd name="connsiteY53" fmla="*/ 20527 h 2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7269" h="271436">
                <a:moveTo>
                  <a:pt x="36430" y="42268"/>
                </a:moveTo>
                <a:cubicBezTo>
                  <a:pt x="35735" y="42345"/>
                  <a:pt x="35773" y="43195"/>
                  <a:pt x="35812" y="44007"/>
                </a:cubicBezTo>
                <a:lnTo>
                  <a:pt x="35812" y="159819"/>
                </a:lnTo>
                <a:lnTo>
                  <a:pt x="221479" y="159819"/>
                </a:lnTo>
                <a:lnTo>
                  <a:pt x="221479" y="42268"/>
                </a:lnTo>
                <a:close/>
                <a:moveTo>
                  <a:pt x="216659" y="36305"/>
                </a:moveTo>
                <a:cubicBezTo>
                  <a:pt x="220803" y="36421"/>
                  <a:pt x="224300" y="36856"/>
                  <a:pt x="225575" y="38132"/>
                </a:cubicBezTo>
                <a:cubicBezTo>
                  <a:pt x="229478" y="42036"/>
                  <a:pt x="227353" y="60745"/>
                  <a:pt x="227353" y="68708"/>
                </a:cubicBezTo>
                <a:lnTo>
                  <a:pt x="227353" y="133340"/>
                </a:lnTo>
                <a:cubicBezTo>
                  <a:pt x="227353" y="141110"/>
                  <a:pt x="229980" y="159548"/>
                  <a:pt x="225575" y="163916"/>
                </a:cubicBezTo>
                <a:cubicBezTo>
                  <a:pt x="221131" y="168400"/>
                  <a:pt x="186819" y="165694"/>
                  <a:pt x="178009" y="165694"/>
                </a:cubicBezTo>
                <a:lnTo>
                  <a:pt x="54630" y="165694"/>
                </a:lnTo>
                <a:cubicBezTo>
                  <a:pt x="46747" y="165694"/>
                  <a:pt x="34421" y="166622"/>
                  <a:pt x="31716" y="163916"/>
                </a:cubicBezTo>
                <a:cubicBezTo>
                  <a:pt x="28007" y="160205"/>
                  <a:pt x="29939" y="141612"/>
                  <a:pt x="29939" y="132760"/>
                </a:cubicBezTo>
                <a:lnTo>
                  <a:pt x="29939" y="66930"/>
                </a:lnTo>
                <a:cubicBezTo>
                  <a:pt x="29939" y="56184"/>
                  <a:pt x="27852" y="44819"/>
                  <a:pt x="32875" y="36972"/>
                </a:cubicBezTo>
                <a:cubicBezTo>
                  <a:pt x="88672" y="35889"/>
                  <a:pt x="145705" y="36392"/>
                  <a:pt x="203859" y="36392"/>
                </a:cubicBezTo>
                <a:cubicBezTo>
                  <a:pt x="207723" y="36392"/>
                  <a:pt x="212515" y="36189"/>
                  <a:pt x="216659" y="36305"/>
                </a:cubicBezTo>
                <a:close/>
                <a:moveTo>
                  <a:pt x="229587" y="15211"/>
                </a:moveTo>
                <a:cubicBezTo>
                  <a:pt x="224999" y="15032"/>
                  <a:pt x="219658" y="15264"/>
                  <a:pt x="215003" y="15264"/>
                </a:cubicBezTo>
                <a:cubicBezTo>
                  <a:pt x="148821" y="15264"/>
                  <a:pt x="83181" y="14800"/>
                  <a:pt x="19395" y="15882"/>
                </a:cubicBezTo>
                <a:cubicBezTo>
                  <a:pt x="13638" y="20172"/>
                  <a:pt x="15261" y="28133"/>
                  <a:pt x="15261" y="34663"/>
                </a:cubicBezTo>
                <a:lnTo>
                  <a:pt x="15261" y="151021"/>
                </a:lnTo>
                <a:cubicBezTo>
                  <a:pt x="15261" y="160644"/>
                  <a:pt x="12363" y="190400"/>
                  <a:pt x="17617" y="195655"/>
                </a:cubicBezTo>
                <a:cubicBezTo>
                  <a:pt x="20979" y="199017"/>
                  <a:pt x="34231" y="198012"/>
                  <a:pt x="43464" y="198012"/>
                </a:cubicBezTo>
                <a:lnTo>
                  <a:pt x="213225" y="198012"/>
                </a:lnTo>
                <a:cubicBezTo>
                  <a:pt x="221493" y="198012"/>
                  <a:pt x="236290" y="199017"/>
                  <a:pt x="239652" y="195655"/>
                </a:cubicBezTo>
                <a:cubicBezTo>
                  <a:pt x="244790" y="190516"/>
                  <a:pt x="242008" y="163542"/>
                  <a:pt x="242008" y="152760"/>
                </a:cubicBezTo>
                <a:lnTo>
                  <a:pt x="242008" y="61097"/>
                </a:lnTo>
                <a:cubicBezTo>
                  <a:pt x="242008" y="49426"/>
                  <a:pt x="244945" y="22916"/>
                  <a:pt x="239652" y="17621"/>
                </a:cubicBezTo>
                <a:cubicBezTo>
                  <a:pt x="238010" y="15979"/>
                  <a:pt x="234175" y="15390"/>
                  <a:pt x="229587" y="15211"/>
                </a:cubicBezTo>
                <a:close/>
                <a:moveTo>
                  <a:pt x="236742" y="0"/>
                </a:moveTo>
                <a:lnTo>
                  <a:pt x="257269" y="0"/>
                </a:lnTo>
                <a:lnTo>
                  <a:pt x="257269" y="20527"/>
                </a:lnTo>
                <a:cubicBezTo>
                  <a:pt x="254877" y="9260"/>
                  <a:pt x="248047" y="2392"/>
                  <a:pt x="236742" y="0"/>
                </a:cubicBezTo>
                <a:close/>
                <a:moveTo>
                  <a:pt x="20554" y="0"/>
                </a:moveTo>
                <a:lnTo>
                  <a:pt x="236715" y="0"/>
                </a:lnTo>
                <a:cubicBezTo>
                  <a:pt x="248035" y="2396"/>
                  <a:pt x="254874" y="9274"/>
                  <a:pt x="257269" y="20558"/>
                </a:cubicBezTo>
                <a:lnTo>
                  <a:pt x="257269" y="192718"/>
                </a:lnTo>
                <a:cubicBezTo>
                  <a:pt x="252092" y="226493"/>
                  <a:pt x="195531" y="208910"/>
                  <a:pt x="160953" y="213277"/>
                </a:cubicBezTo>
                <a:cubicBezTo>
                  <a:pt x="159562" y="223865"/>
                  <a:pt x="160759" y="236966"/>
                  <a:pt x="160373" y="248520"/>
                </a:cubicBezTo>
                <a:cubicBezTo>
                  <a:pt x="172273" y="252848"/>
                  <a:pt x="212376" y="248327"/>
                  <a:pt x="210869" y="264403"/>
                </a:cubicBezTo>
                <a:cubicBezTo>
                  <a:pt x="210521" y="268074"/>
                  <a:pt x="208705" y="269504"/>
                  <a:pt x="205576" y="271436"/>
                </a:cubicBezTo>
                <a:lnTo>
                  <a:pt x="57566" y="271436"/>
                </a:lnTo>
                <a:cubicBezTo>
                  <a:pt x="54900" y="269659"/>
                  <a:pt x="52814" y="268383"/>
                  <a:pt x="52273" y="265562"/>
                </a:cubicBezTo>
                <a:cubicBezTo>
                  <a:pt x="48873" y="247979"/>
                  <a:pt x="91719" y="252887"/>
                  <a:pt x="102807" y="249139"/>
                </a:cubicBezTo>
                <a:lnTo>
                  <a:pt x="102807" y="213857"/>
                </a:lnTo>
                <a:cubicBezTo>
                  <a:pt x="90328" y="212813"/>
                  <a:pt x="73986" y="213277"/>
                  <a:pt x="57566" y="213277"/>
                </a:cubicBezTo>
                <a:cubicBezTo>
                  <a:pt x="28513" y="213277"/>
                  <a:pt x="3168" y="216948"/>
                  <a:pt x="0" y="192718"/>
                </a:cubicBezTo>
                <a:lnTo>
                  <a:pt x="0" y="20558"/>
                </a:lnTo>
                <a:cubicBezTo>
                  <a:pt x="2395" y="9274"/>
                  <a:pt x="9234" y="2396"/>
                  <a:pt x="20554" y="0"/>
                </a:cubicBezTo>
                <a:close/>
                <a:moveTo>
                  <a:pt x="0" y="0"/>
                </a:moveTo>
                <a:lnTo>
                  <a:pt x="20527" y="0"/>
                </a:lnTo>
                <a:cubicBezTo>
                  <a:pt x="9222" y="2392"/>
                  <a:pt x="2392" y="9260"/>
                  <a:pt x="0" y="205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descr="53_画板 1_画板 1">
            <a:extLst>
              <a:ext uri="{FF2B5EF4-FFF2-40B4-BE49-F238E27FC236}">
                <a16:creationId xmlns:a16="http://schemas.microsoft.com/office/drawing/2014/main" id="{CEE756C7-736B-E17F-F371-FBF8EA5B5E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23"/>
          <p:cNvPicPr>
            <a:picLocks noChangeAspect="1"/>
          </p:cNvPicPr>
          <p:nvPr/>
        </p:nvPicPr>
        <p:blipFill>
          <a:blip r:embed="rId3" cstate="email">
            <a:grayscl/>
            <a:lum bright="12000"/>
            <a:extLst>
              <a:ext uri="{28A0092B-C50C-407E-A947-70E740481C1C}">
                <a14:useLocalDpi xmlns:a14="http://schemas.microsoft.com/office/drawing/2010/main"/>
              </a:ext>
            </a:extLst>
          </a:blip>
          <a:stretch>
            <a:fillRect/>
          </a:stretch>
        </p:blipFill>
        <p:spPr>
          <a:xfrm>
            <a:off x="13335" y="0"/>
            <a:ext cx="12178665" cy="6858000"/>
          </a:xfrm>
          <a:prstGeom prst="rect">
            <a:avLst/>
          </a:prstGeom>
        </p:spPr>
      </p:pic>
      <p:sp>
        <p:nvSpPr>
          <p:cNvPr id="33" name="矩形 32"/>
          <p:cNvSpPr/>
          <p:nvPr/>
        </p:nvSpPr>
        <p:spPr>
          <a:xfrm>
            <a:off x="-635" y="-635"/>
            <a:ext cx="12194540" cy="6858635"/>
          </a:xfrm>
          <a:prstGeom prst="rect">
            <a:avLst/>
          </a:prstGeom>
          <a:solidFill>
            <a:schemeClr val="bg1">
              <a:lumMod val="85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panose="020B0400000000000000" charset="-122"/>
              <a:cs typeface="+mn-cs"/>
            </a:endParaRPr>
          </a:p>
        </p:txBody>
      </p:sp>
      <p:sp>
        <p:nvSpPr>
          <p:cNvPr id="4" name="文本框 3"/>
          <p:cNvSpPr txBox="1"/>
          <p:nvPr/>
        </p:nvSpPr>
        <p:spPr>
          <a:xfrm>
            <a:off x="317500" y="216535"/>
            <a:ext cx="1912620" cy="521970"/>
          </a:xfrm>
          <a:prstGeom prst="rect">
            <a:avLst/>
          </a:prstGeom>
          <a:noFill/>
        </p:spPr>
        <p:txBody>
          <a:bodyPr wrap="square" rtlCol="0" anchor="t">
            <a:spAutoFit/>
          </a:bodyPr>
          <a:lstStyle/>
          <a:p>
            <a:pPr algn="l"/>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mn-ea"/>
              </a:rPr>
              <a:t>技术特点</a:t>
            </a:r>
          </a:p>
        </p:txBody>
      </p:sp>
      <p:sp>
        <p:nvSpPr>
          <p:cNvPr id="77" name="矩形 76"/>
          <p:cNvSpPr/>
          <p:nvPr/>
        </p:nvSpPr>
        <p:spPr>
          <a:xfrm>
            <a:off x="507365" y="2613368"/>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831715" y="1431925"/>
            <a:ext cx="2842260" cy="4276725"/>
            <a:chOff x="6340" y="1552"/>
            <a:chExt cx="5065" cy="7620"/>
          </a:xfrm>
        </p:grpSpPr>
        <p:pic>
          <p:nvPicPr>
            <p:cNvPr id="43" name="图片 42"/>
            <p:cNvPicPr>
              <a:picLocks noChangeAspect="1"/>
            </p:cNvPicPr>
            <p:nvPr/>
          </p:nvPicPr>
          <p:blipFill>
            <a:blip r:embed="rId4" cstate="email">
              <a:lum bright="-18000"/>
              <a:extLst>
                <a:ext uri="{28A0092B-C50C-407E-A947-70E740481C1C}">
                  <a14:useLocalDpi xmlns:a14="http://schemas.microsoft.com/office/drawing/2010/main"/>
                </a:ext>
              </a:extLst>
            </a:blip>
            <a:stretch>
              <a:fillRect/>
            </a:stretch>
          </p:blipFill>
          <p:spPr>
            <a:xfrm>
              <a:off x="6340" y="1552"/>
              <a:ext cx="3480" cy="7620"/>
            </a:xfrm>
            <a:prstGeom prst="rect">
              <a:avLst/>
            </a:prstGeom>
          </p:spPr>
        </p:pic>
        <p:pic>
          <p:nvPicPr>
            <p:cNvPr id="44" name="图片 43"/>
            <p:cNvPicPr>
              <a:picLocks noChangeAspect="1"/>
            </p:cNvPicPr>
            <p:nvPr/>
          </p:nvPicPr>
          <p:blipFill>
            <a:blip r:embed="rId5" cstate="email">
              <a:lum bright="-18000"/>
              <a:extLst>
                <a:ext uri="{28A0092B-C50C-407E-A947-70E740481C1C}">
                  <a14:useLocalDpi xmlns:a14="http://schemas.microsoft.com/office/drawing/2010/main"/>
                </a:ext>
              </a:extLst>
            </a:blip>
            <a:stretch>
              <a:fillRect/>
            </a:stretch>
          </p:blipFill>
          <p:spPr>
            <a:xfrm>
              <a:off x="8233" y="3750"/>
              <a:ext cx="3173" cy="5400"/>
            </a:xfrm>
            <a:prstGeom prst="rect">
              <a:avLst/>
            </a:prstGeom>
          </p:spPr>
        </p:pic>
      </p:grpSp>
      <p:sp>
        <p:nvSpPr>
          <p:cNvPr id="3" name="矩形 2"/>
          <p:cNvSpPr/>
          <p:nvPr/>
        </p:nvSpPr>
        <p:spPr>
          <a:xfrm>
            <a:off x="490855" y="4243204"/>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344535" y="2613367"/>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44535" y="4243204"/>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37820" y="6312535"/>
            <a:ext cx="11511280" cy="286385"/>
            <a:chOff x="532" y="9941"/>
            <a:chExt cx="18128" cy="451"/>
          </a:xfrm>
        </p:grpSpPr>
        <p:sp>
          <p:nvSpPr>
            <p:cNvPr id="36" name="文本框 35"/>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37" name="直接连接符 36"/>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
        <p:nvSpPr>
          <p:cNvPr id="51" name="文本框 50"/>
          <p:cNvSpPr txBox="1"/>
          <p:nvPr/>
        </p:nvSpPr>
        <p:spPr>
          <a:xfrm>
            <a:off x="1595573" y="2714846"/>
            <a:ext cx="2172335" cy="1144270"/>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微软雅黑" panose="020B0503020204020204" pitchFamily="34" charset="-122"/>
                <a:sym typeface="+mn-lt"/>
              </a:rPr>
              <a:t>抗热斑</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同样的环境及应用场景，发生热斑时半片组件的热斑温度低</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10-20</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building-front_39347"/>
          <p:cNvSpPr/>
          <p:nvPr/>
        </p:nvSpPr>
        <p:spPr>
          <a:xfrm>
            <a:off x="849832" y="2982372"/>
            <a:ext cx="461322" cy="609685"/>
          </a:xfrm>
          <a:custGeom>
            <a:avLst/>
            <a:gdLst>
              <a:gd name="T0" fmla="*/ 62 w 328"/>
              <a:gd name="T1" fmla="*/ 259 h 434"/>
              <a:gd name="T2" fmla="*/ 113 w 328"/>
              <a:gd name="T3" fmla="*/ 208 h 434"/>
              <a:gd name="T4" fmla="*/ 189 w 328"/>
              <a:gd name="T5" fmla="*/ 208 h 434"/>
              <a:gd name="T6" fmla="*/ 138 w 328"/>
              <a:gd name="T7" fmla="*/ 259 h 434"/>
              <a:gd name="T8" fmla="*/ 189 w 328"/>
              <a:gd name="T9" fmla="*/ 208 h 434"/>
              <a:gd name="T10" fmla="*/ 215 w 328"/>
              <a:gd name="T11" fmla="*/ 208 h 434"/>
              <a:gd name="T12" fmla="*/ 266 w 328"/>
              <a:gd name="T13" fmla="*/ 259 h 434"/>
              <a:gd name="T14" fmla="*/ 328 w 328"/>
              <a:gd name="T15" fmla="*/ 20 h 434"/>
              <a:gd name="T16" fmla="*/ 308 w 328"/>
              <a:gd name="T17" fmla="*/ 434 h 434"/>
              <a:gd name="T18" fmla="*/ 0 w 328"/>
              <a:gd name="T19" fmla="*/ 414 h 434"/>
              <a:gd name="T20" fmla="*/ 20 w 328"/>
              <a:gd name="T21" fmla="*/ 0 h 434"/>
              <a:gd name="T22" fmla="*/ 328 w 328"/>
              <a:gd name="T23" fmla="*/ 20 h 434"/>
              <a:gd name="T24" fmla="*/ 40 w 328"/>
              <a:gd name="T25" fmla="*/ 40 h 434"/>
              <a:gd name="T26" fmla="*/ 132 w 328"/>
              <a:gd name="T27" fmla="*/ 394 h 434"/>
              <a:gd name="T28" fmla="*/ 131 w 328"/>
              <a:gd name="T29" fmla="*/ 306 h 434"/>
              <a:gd name="T30" fmla="*/ 197 w 328"/>
              <a:gd name="T31" fmla="*/ 306 h 434"/>
              <a:gd name="T32" fmla="*/ 196 w 328"/>
              <a:gd name="T33" fmla="*/ 394 h 434"/>
              <a:gd name="T34" fmla="*/ 288 w 328"/>
              <a:gd name="T35" fmla="*/ 40 h 434"/>
              <a:gd name="T36" fmla="*/ 113 w 328"/>
              <a:gd name="T37" fmla="*/ 68 h 434"/>
              <a:gd name="T38" fmla="*/ 62 w 328"/>
              <a:gd name="T39" fmla="*/ 119 h 434"/>
              <a:gd name="T40" fmla="*/ 113 w 328"/>
              <a:gd name="T41" fmla="*/ 68 h 434"/>
              <a:gd name="T42" fmla="*/ 138 w 328"/>
              <a:gd name="T43" fmla="*/ 68 h 434"/>
              <a:gd name="T44" fmla="*/ 189 w 328"/>
              <a:gd name="T45" fmla="*/ 119 h 434"/>
              <a:gd name="T46" fmla="*/ 266 w 328"/>
              <a:gd name="T47" fmla="*/ 68 h 434"/>
              <a:gd name="T48" fmla="*/ 215 w 328"/>
              <a:gd name="T49" fmla="*/ 119 h 434"/>
              <a:gd name="T50" fmla="*/ 266 w 328"/>
              <a:gd name="T51" fmla="*/ 68 h 434"/>
              <a:gd name="T52" fmla="*/ 62 w 328"/>
              <a:gd name="T53" fmla="*/ 138 h 434"/>
              <a:gd name="T54" fmla="*/ 113 w 328"/>
              <a:gd name="T55" fmla="*/ 189 h 434"/>
              <a:gd name="T56" fmla="*/ 189 w 328"/>
              <a:gd name="T57" fmla="*/ 138 h 434"/>
              <a:gd name="T58" fmla="*/ 138 w 328"/>
              <a:gd name="T59" fmla="*/ 189 h 434"/>
              <a:gd name="T60" fmla="*/ 189 w 328"/>
              <a:gd name="T61" fmla="*/ 138 h 434"/>
              <a:gd name="T62" fmla="*/ 215 w 328"/>
              <a:gd name="T63" fmla="*/ 138 h 434"/>
              <a:gd name="T64" fmla="*/ 266 w 328"/>
              <a:gd name="T65" fmla="*/ 189 h 434"/>
              <a:gd name="T66" fmla="*/ 113 w 328"/>
              <a:gd name="T67" fmla="*/ 281 h 434"/>
              <a:gd name="T68" fmla="*/ 62 w 328"/>
              <a:gd name="T69" fmla="*/ 370 h 434"/>
              <a:gd name="T70" fmla="*/ 113 w 328"/>
              <a:gd name="T71" fmla="*/ 281 h 434"/>
              <a:gd name="T72" fmla="*/ 215 w 328"/>
              <a:gd name="T73" fmla="*/ 281 h 434"/>
              <a:gd name="T74" fmla="*/ 266 w 328"/>
              <a:gd name="T75" fmla="*/ 37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34">
                <a:moveTo>
                  <a:pt x="113" y="259"/>
                </a:moveTo>
                <a:lnTo>
                  <a:pt x="62" y="259"/>
                </a:lnTo>
                <a:lnTo>
                  <a:pt x="62" y="208"/>
                </a:lnTo>
                <a:lnTo>
                  <a:pt x="113" y="208"/>
                </a:lnTo>
                <a:lnTo>
                  <a:pt x="113" y="259"/>
                </a:lnTo>
                <a:close/>
                <a:moveTo>
                  <a:pt x="189" y="208"/>
                </a:moveTo>
                <a:lnTo>
                  <a:pt x="138" y="208"/>
                </a:lnTo>
                <a:lnTo>
                  <a:pt x="138" y="259"/>
                </a:lnTo>
                <a:lnTo>
                  <a:pt x="189" y="259"/>
                </a:lnTo>
                <a:lnTo>
                  <a:pt x="189" y="208"/>
                </a:lnTo>
                <a:close/>
                <a:moveTo>
                  <a:pt x="266" y="208"/>
                </a:moveTo>
                <a:lnTo>
                  <a:pt x="215" y="208"/>
                </a:lnTo>
                <a:lnTo>
                  <a:pt x="215" y="259"/>
                </a:lnTo>
                <a:lnTo>
                  <a:pt x="266" y="259"/>
                </a:lnTo>
                <a:lnTo>
                  <a:pt x="266" y="208"/>
                </a:lnTo>
                <a:close/>
                <a:moveTo>
                  <a:pt x="328" y="20"/>
                </a:moveTo>
                <a:lnTo>
                  <a:pt x="328" y="414"/>
                </a:lnTo>
                <a:cubicBezTo>
                  <a:pt x="328" y="425"/>
                  <a:pt x="319" y="434"/>
                  <a:pt x="308" y="434"/>
                </a:cubicBezTo>
                <a:lnTo>
                  <a:pt x="20" y="434"/>
                </a:lnTo>
                <a:cubicBezTo>
                  <a:pt x="9" y="434"/>
                  <a:pt x="0" y="425"/>
                  <a:pt x="0" y="414"/>
                </a:cubicBezTo>
                <a:lnTo>
                  <a:pt x="0" y="20"/>
                </a:lnTo>
                <a:cubicBezTo>
                  <a:pt x="0" y="9"/>
                  <a:pt x="9" y="0"/>
                  <a:pt x="20" y="0"/>
                </a:cubicBezTo>
                <a:lnTo>
                  <a:pt x="308" y="0"/>
                </a:lnTo>
                <a:cubicBezTo>
                  <a:pt x="319" y="0"/>
                  <a:pt x="328" y="9"/>
                  <a:pt x="328" y="20"/>
                </a:cubicBezTo>
                <a:close/>
                <a:moveTo>
                  <a:pt x="288" y="40"/>
                </a:moveTo>
                <a:lnTo>
                  <a:pt x="40" y="40"/>
                </a:lnTo>
                <a:lnTo>
                  <a:pt x="40" y="394"/>
                </a:lnTo>
                <a:lnTo>
                  <a:pt x="132" y="394"/>
                </a:lnTo>
                <a:cubicBezTo>
                  <a:pt x="131" y="391"/>
                  <a:pt x="131" y="389"/>
                  <a:pt x="131" y="386"/>
                </a:cubicBezTo>
                <a:lnTo>
                  <a:pt x="131" y="306"/>
                </a:lnTo>
                <a:cubicBezTo>
                  <a:pt x="131" y="287"/>
                  <a:pt x="145" y="272"/>
                  <a:pt x="164" y="272"/>
                </a:cubicBezTo>
                <a:cubicBezTo>
                  <a:pt x="182" y="272"/>
                  <a:pt x="197" y="287"/>
                  <a:pt x="197" y="306"/>
                </a:cubicBezTo>
                <a:lnTo>
                  <a:pt x="197" y="386"/>
                </a:lnTo>
                <a:cubicBezTo>
                  <a:pt x="197" y="389"/>
                  <a:pt x="197" y="391"/>
                  <a:pt x="196" y="394"/>
                </a:cubicBezTo>
                <a:lnTo>
                  <a:pt x="288" y="394"/>
                </a:lnTo>
                <a:lnTo>
                  <a:pt x="288" y="40"/>
                </a:lnTo>
                <a:lnTo>
                  <a:pt x="288" y="40"/>
                </a:lnTo>
                <a:close/>
                <a:moveTo>
                  <a:pt x="113" y="68"/>
                </a:moveTo>
                <a:lnTo>
                  <a:pt x="62" y="68"/>
                </a:lnTo>
                <a:lnTo>
                  <a:pt x="62" y="119"/>
                </a:lnTo>
                <a:lnTo>
                  <a:pt x="113" y="119"/>
                </a:lnTo>
                <a:lnTo>
                  <a:pt x="113" y="68"/>
                </a:lnTo>
                <a:close/>
                <a:moveTo>
                  <a:pt x="189" y="68"/>
                </a:moveTo>
                <a:lnTo>
                  <a:pt x="138" y="68"/>
                </a:lnTo>
                <a:lnTo>
                  <a:pt x="138" y="119"/>
                </a:lnTo>
                <a:lnTo>
                  <a:pt x="189" y="119"/>
                </a:lnTo>
                <a:lnTo>
                  <a:pt x="189" y="68"/>
                </a:lnTo>
                <a:close/>
                <a:moveTo>
                  <a:pt x="266" y="68"/>
                </a:moveTo>
                <a:lnTo>
                  <a:pt x="215" y="68"/>
                </a:lnTo>
                <a:lnTo>
                  <a:pt x="215" y="119"/>
                </a:lnTo>
                <a:lnTo>
                  <a:pt x="266" y="119"/>
                </a:lnTo>
                <a:lnTo>
                  <a:pt x="266" y="68"/>
                </a:lnTo>
                <a:close/>
                <a:moveTo>
                  <a:pt x="113" y="138"/>
                </a:moveTo>
                <a:lnTo>
                  <a:pt x="62" y="138"/>
                </a:lnTo>
                <a:lnTo>
                  <a:pt x="62" y="189"/>
                </a:lnTo>
                <a:lnTo>
                  <a:pt x="113" y="189"/>
                </a:lnTo>
                <a:lnTo>
                  <a:pt x="113" y="138"/>
                </a:lnTo>
                <a:close/>
                <a:moveTo>
                  <a:pt x="189" y="138"/>
                </a:moveTo>
                <a:lnTo>
                  <a:pt x="138" y="138"/>
                </a:lnTo>
                <a:lnTo>
                  <a:pt x="138" y="189"/>
                </a:lnTo>
                <a:lnTo>
                  <a:pt x="189" y="189"/>
                </a:lnTo>
                <a:lnTo>
                  <a:pt x="189" y="138"/>
                </a:lnTo>
                <a:close/>
                <a:moveTo>
                  <a:pt x="266" y="138"/>
                </a:moveTo>
                <a:lnTo>
                  <a:pt x="215" y="138"/>
                </a:lnTo>
                <a:lnTo>
                  <a:pt x="215" y="189"/>
                </a:lnTo>
                <a:lnTo>
                  <a:pt x="266" y="189"/>
                </a:lnTo>
                <a:lnTo>
                  <a:pt x="266" y="138"/>
                </a:lnTo>
                <a:close/>
                <a:moveTo>
                  <a:pt x="113" y="281"/>
                </a:moveTo>
                <a:lnTo>
                  <a:pt x="62" y="281"/>
                </a:lnTo>
                <a:lnTo>
                  <a:pt x="62" y="370"/>
                </a:lnTo>
                <a:lnTo>
                  <a:pt x="113" y="370"/>
                </a:lnTo>
                <a:lnTo>
                  <a:pt x="113" y="281"/>
                </a:lnTo>
                <a:close/>
                <a:moveTo>
                  <a:pt x="266" y="281"/>
                </a:moveTo>
                <a:lnTo>
                  <a:pt x="215" y="281"/>
                </a:lnTo>
                <a:lnTo>
                  <a:pt x="215" y="370"/>
                </a:lnTo>
                <a:lnTo>
                  <a:pt x="266" y="370"/>
                </a:lnTo>
                <a:lnTo>
                  <a:pt x="266" y="281"/>
                </a:ln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temperature-measure_76660"/>
          <p:cNvSpPr/>
          <p:nvPr/>
        </p:nvSpPr>
        <p:spPr>
          <a:xfrm>
            <a:off x="849832" y="4646318"/>
            <a:ext cx="352019" cy="609685"/>
          </a:xfrm>
          <a:custGeom>
            <a:avLst/>
            <a:gdLst>
              <a:gd name="connsiteX0" fmla="*/ 138326 w 350145"/>
              <a:gd name="connsiteY0" fmla="*/ 145576 h 606439"/>
              <a:gd name="connsiteX1" fmla="*/ 200106 w 350145"/>
              <a:gd name="connsiteY1" fmla="*/ 145576 h 606439"/>
              <a:gd name="connsiteX2" fmla="*/ 200106 w 350145"/>
              <a:gd name="connsiteY2" fmla="*/ 371906 h 606439"/>
              <a:gd name="connsiteX3" fmla="*/ 242110 w 350145"/>
              <a:gd name="connsiteY3" fmla="*/ 437661 h 606439"/>
              <a:gd name="connsiteX4" fmla="*/ 169216 w 350145"/>
              <a:gd name="connsiteY4" fmla="*/ 510470 h 606439"/>
              <a:gd name="connsiteX5" fmla="*/ 96322 w 350145"/>
              <a:gd name="connsiteY5" fmla="*/ 437661 h 606439"/>
              <a:gd name="connsiteX6" fmla="*/ 138326 w 350145"/>
              <a:gd name="connsiteY6" fmla="*/ 371906 h 606439"/>
              <a:gd name="connsiteX7" fmla="*/ 169185 w 350145"/>
              <a:gd name="connsiteY7" fmla="*/ 37908 h 606439"/>
              <a:gd name="connsiteX8" fmla="*/ 91658 w 350145"/>
              <a:gd name="connsiteY8" fmla="*/ 115324 h 606439"/>
              <a:gd name="connsiteX9" fmla="*/ 91658 w 350145"/>
              <a:gd name="connsiteY9" fmla="*/ 322550 h 606439"/>
              <a:gd name="connsiteX10" fmla="*/ 84875 w 350145"/>
              <a:gd name="connsiteY10" fmla="*/ 337036 h 606439"/>
              <a:gd name="connsiteX11" fmla="*/ 37963 w 350145"/>
              <a:gd name="connsiteY11" fmla="*/ 437498 h 606439"/>
              <a:gd name="connsiteX12" fmla="*/ 169185 w 350145"/>
              <a:gd name="connsiteY12" fmla="*/ 568531 h 606439"/>
              <a:gd name="connsiteX13" fmla="*/ 300407 w 350145"/>
              <a:gd name="connsiteY13" fmla="*/ 437498 h 606439"/>
              <a:gd name="connsiteX14" fmla="*/ 253495 w 350145"/>
              <a:gd name="connsiteY14" fmla="*/ 337036 h 606439"/>
              <a:gd name="connsiteX15" fmla="*/ 246712 w 350145"/>
              <a:gd name="connsiteY15" fmla="*/ 322550 h 606439"/>
              <a:gd name="connsiteX16" fmla="*/ 246712 w 350145"/>
              <a:gd name="connsiteY16" fmla="*/ 115324 h 606439"/>
              <a:gd name="connsiteX17" fmla="*/ 169185 w 350145"/>
              <a:gd name="connsiteY17" fmla="*/ 37908 h 606439"/>
              <a:gd name="connsiteX18" fmla="*/ 169185 w 350145"/>
              <a:gd name="connsiteY18" fmla="*/ 0 h 606439"/>
              <a:gd name="connsiteX19" fmla="*/ 276762 w 350145"/>
              <a:gd name="connsiteY19" fmla="*/ 73653 h 606439"/>
              <a:gd name="connsiteX20" fmla="*/ 329609 w 350145"/>
              <a:gd name="connsiteY20" fmla="*/ 73653 h 606439"/>
              <a:gd name="connsiteX21" fmla="*/ 350145 w 350145"/>
              <a:gd name="connsiteY21" fmla="*/ 94254 h 606439"/>
              <a:gd name="connsiteX22" fmla="*/ 329609 w 350145"/>
              <a:gd name="connsiteY22" fmla="*/ 114760 h 606439"/>
              <a:gd name="connsiteX23" fmla="*/ 284675 w 350145"/>
              <a:gd name="connsiteY23" fmla="*/ 114760 h 606439"/>
              <a:gd name="connsiteX24" fmla="*/ 284675 w 350145"/>
              <a:gd name="connsiteY24" fmla="*/ 115324 h 606439"/>
              <a:gd name="connsiteX25" fmla="*/ 284675 w 350145"/>
              <a:gd name="connsiteY25" fmla="*/ 155866 h 606439"/>
              <a:gd name="connsiteX26" fmla="*/ 329609 w 350145"/>
              <a:gd name="connsiteY26" fmla="*/ 155866 h 606439"/>
              <a:gd name="connsiteX27" fmla="*/ 350145 w 350145"/>
              <a:gd name="connsiteY27" fmla="*/ 176467 h 606439"/>
              <a:gd name="connsiteX28" fmla="*/ 329609 w 350145"/>
              <a:gd name="connsiteY28" fmla="*/ 196973 h 606439"/>
              <a:gd name="connsiteX29" fmla="*/ 284675 w 350145"/>
              <a:gd name="connsiteY29" fmla="*/ 196973 h 606439"/>
              <a:gd name="connsiteX30" fmla="*/ 284675 w 350145"/>
              <a:gd name="connsiteY30" fmla="*/ 238173 h 606439"/>
              <a:gd name="connsiteX31" fmla="*/ 329609 w 350145"/>
              <a:gd name="connsiteY31" fmla="*/ 238173 h 606439"/>
              <a:gd name="connsiteX32" fmla="*/ 350145 w 350145"/>
              <a:gd name="connsiteY32" fmla="*/ 258680 h 606439"/>
              <a:gd name="connsiteX33" fmla="*/ 329609 w 350145"/>
              <a:gd name="connsiteY33" fmla="*/ 279280 h 606439"/>
              <a:gd name="connsiteX34" fmla="*/ 284675 w 350145"/>
              <a:gd name="connsiteY34" fmla="*/ 279280 h 606439"/>
              <a:gd name="connsiteX35" fmla="*/ 284675 w 350145"/>
              <a:gd name="connsiteY35" fmla="*/ 313990 h 606439"/>
              <a:gd name="connsiteX36" fmla="*/ 338370 w 350145"/>
              <a:gd name="connsiteY36" fmla="*/ 437498 h 606439"/>
              <a:gd name="connsiteX37" fmla="*/ 169185 w 350145"/>
              <a:gd name="connsiteY37" fmla="*/ 606439 h 606439"/>
              <a:gd name="connsiteX38" fmla="*/ 0 w 350145"/>
              <a:gd name="connsiteY38" fmla="*/ 437498 h 606439"/>
              <a:gd name="connsiteX39" fmla="*/ 53695 w 350145"/>
              <a:gd name="connsiteY39" fmla="*/ 313990 h 606439"/>
              <a:gd name="connsiteX40" fmla="*/ 53695 w 350145"/>
              <a:gd name="connsiteY40" fmla="*/ 115324 h 606439"/>
              <a:gd name="connsiteX41" fmla="*/ 169185 w 350145"/>
              <a:gd name="connsiteY41"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0145" h="606439">
                <a:moveTo>
                  <a:pt x="138326" y="145576"/>
                </a:moveTo>
                <a:lnTo>
                  <a:pt x="200106" y="145576"/>
                </a:lnTo>
                <a:lnTo>
                  <a:pt x="200106" y="371906"/>
                </a:lnTo>
                <a:cubicBezTo>
                  <a:pt x="224875" y="383571"/>
                  <a:pt x="242110" y="408499"/>
                  <a:pt x="242110" y="437661"/>
                </a:cubicBezTo>
                <a:cubicBezTo>
                  <a:pt x="242110" y="477922"/>
                  <a:pt x="209430" y="510470"/>
                  <a:pt x="169216" y="510470"/>
                </a:cubicBezTo>
                <a:cubicBezTo>
                  <a:pt x="129002" y="510470"/>
                  <a:pt x="96322" y="477922"/>
                  <a:pt x="96322" y="437661"/>
                </a:cubicBezTo>
                <a:cubicBezTo>
                  <a:pt x="96322" y="408499"/>
                  <a:pt x="113557" y="383571"/>
                  <a:pt x="138326" y="371906"/>
                </a:cubicBezTo>
                <a:close/>
                <a:moveTo>
                  <a:pt x="169185" y="37908"/>
                </a:moveTo>
                <a:cubicBezTo>
                  <a:pt x="126418" y="37908"/>
                  <a:pt x="91658" y="72619"/>
                  <a:pt x="91658" y="115324"/>
                </a:cubicBezTo>
                <a:lnTo>
                  <a:pt x="91658" y="322550"/>
                </a:lnTo>
                <a:cubicBezTo>
                  <a:pt x="91658" y="328100"/>
                  <a:pt x="89208" y="333462"/>
                  <a:pt x="84875" y="337036"/>
                </a:cubicBezTo>
                <a:cubicBezTo>
                  <a:pt x="55013" y="362057"/>
                  <a:pt x="37963" y="398649"/>
                  <a:pt x="37963" y="437498"/>
                </a:cubicBezTo>
                <a:cubicBezTo>
                  <a:pt x="37963" y="509740"/>
                  <a:pt x="96839" y="568531"/>
                  <a:pt x="169185" y="568531"/>
                </a:cubicBezTo>
                <a:cubicBezTo>
                  <a:pt x="241531" y="568531"/>
                  <a:pt x="300407" y="509740"/>
                  <a:pt x="300407" y="437498"/>
                </a:cubicBezTo>
                <a:cubicBezTo>
                  <a:pt x="300407" y="398649"/>
                  <a:pt x="283357" y="362057"/>
                  <a:pt x="253495" y="337036"/>
                </a:cubicBezTo>
                <a:cubicBezTo>
                  <a:pt x="249162" y="333462"/>
                  <a:pt x="246712" y="328100"/>
                  <a:pt x="246712" y="322550"/>
                </a:cubicBezTo>
                <a:lnTo>
                  <a:pt x="246712" y="115324"/>
                </a:lnTo>
                <a:cubicBezTo>
                  <a:pt x="246712" y="72619"/>
                  <a:pt x="211952" y="37908"/>
                  <a:pt x="169185" y="37908"/>
                </a:cubicBezTo>
                <a:close/>
                <a:moveTo>
                  <a:pt x="169185" y="0"/>
                </a:moveTo>
                <a:cubicBezTo>
                  <a:pt x="218169" y="0"/>
                  <a:pt x="259995" y="30665"/>
                  <a:pt x="276762" y="73653"/>
                </a:cubicBezTo>
                <a:lnTo>
                  <a:pt x="329609" y="73653"/>
                </a:lnTo>
                <a:cubicBezTo>
                  <a:pt x="340913" y="73653"/>
                  <a:pt x="350145" y="82872"/>
                  <a:pt x="350145" y="94254"/>
                </a:cubicBezTo>
                <a:cubicBezTo>
                  <a:pt x="350145" y="105635"/>
                  <a:pt x="340913" y="114760"/>
                  <a:pt x="329609" y="114760"/>
                </a:cubicBezTo>
                <a:lnTo>
                  <a:pt x="284675" y="114760"/>
                </a:lnTo>
                <a:cubicBezTo>
                  <a:pt x="284675" y="114948"/>
                  <a:pt x="284675" y="115136"/>
                  <a:pt x="284675" y="115324"/>
                </a:cubicBezTo>
                <a:lnTo>
                  <a:pt x="284675" y="155866"/>
                </a:lnTo>
                <a:lnTo>
                  <a:pt x="329609" y="155866"/>
                </a:lnTo>
                <a:cubicBezTo>
                  <a:pt x="340913" y="155866"/>
                  <a:pt x="350145" y="165085"/>
                  <a:pt x="350145" y="176467"/>
                </a:cubicBezTo>
                <a:cubicBezTo>
                  <a:pt x="350145" y="187849"/>
                  <a:pt x="340913" y="196973"/>
                  <a:pt x="329609" y="196973"/>
                </a:cubicBezTo>
                <a:lnTo>
                  <a:pt x="284675" y="196973"/>
                </a:lnTo>
                <a:lnTo>
                  <a:pt x="284675" y="238173"/>
                </a:lnTo>
                <a:lnTo>
                  <a:pt x="329609" y="238173"/>
                </a:lnTo>
                <a:cubicBezTo>
                  <a:pt x="341007" y="238173"/>
                  <a:pt x="350145" y="247298"/>
                  <a:pt x="350145" y="258680"/>
                </a:cubicBezTo>
                <a:cubicBezTo>
                  <a:pt x="350145" y="270062"/>
                  <a:pt x="341007" y="279280"/>
                  <a:pt x="329609" y="279280"/>
                </a:cubicBezTo>
                <a:lnTo>
                  <a:pt x="284675" y="279280"/>
                </a:lnTo>
                <a:lnTo>
                  <a:pt x="284675" y="313990"/>
                </a:lnTo>
                <a:cubicBezTo>
                  <a:pt x="318964" y="345972"/>
                  <a:pt x="338370" y="390465"/>
                  <a:pt x="338370" y="437498"/>
                </a:cubicBezTo>
                <a:cubicBezTo>
                  <a:pt x="338370" y="530623"/>
                  <a:pt x="262538" y="606439"/>
                  <a:pt x="169185" y="606439"/>
                </a:cubicBezTo>
                <a:cubicBezTo>
                  <a:pt x="75926" y="606439"/>
                  <a:pt x="0" y="530623"/>
                  <a:pt x="0" y="437498"/>
                </a:cubicBezTo>
                <a:cubicBezTo>
                  <a:pt x="0" y="390465"/>
                  <a:pt x="19405" y="345972"/>
                  <a:pt x="53695" y="313990"/>
                </a:cubicBezTo>
                <a:lnTo>
                  <a:pt x="53695" y="115324"/>
                </a:lnTo>
                <a:cubicBezTo>
                  <a:pt x="53695" y="51736"/>
                  <a:pt x="105505" y="0"/>
                  <a:pt x="169185" y="0"/>
                </a:cubicBez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two-clouds-with-different-size_61199"/>
          <p:cNvSpPr/>
          <p:nvPr/>
        </p:nvSpPr>
        <p:spPr>
          <a:xfrm>
            <a:off x="8586612" y="3077091"/>
            <a:ext cx="609684" cy="48405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7225" h="450347">
                <a:moveTo>
                  <a:pt x="162328" y="180494"/>
                </a:moveTo>
                <a:cubicBezTo>
                  <a:pt x="213978" y="180494"/>
                  <a:pt x="256405" y="218255"/>
                  <a:pt x="264706" y="267068"/>
                </a:cubicBezTo>
                <a:cubicBezTo>
                  <a:pt x="275774" y="261542"/>
                  <a:pt x="288686" y="258779"/>
                  <a:pt x="301599" y="258779"/>
                </a:cubicBezTo>
                <a:cubicBezTo>
                  <a:pt x="340336" y="258779"/>
                  <a:pt x="373540" y="284567"/>
                  <a:pt x="383685" y="320486"/>
                </a:cubicBezTo>
                <a:lnTo>
                  <a:pt x="415967" y="320486"/>
                </a:lnTo>
                <a:cubicBezTo>
                  <a:pt x="451937" y="320486"/>
                  <a:pt x="480529" y="349958"/>
                  <a:pt x="480529" y="385877"/>
                </a:cubicBezTo>
                <a:lnTo>
                  <a:pt x="480529" y="386798"/>
                </a:lnTo>
                <a:cubicBezTo>
                  <a:pt x="480529" y="421796"/>
                  <a:pt x="451937" y="450347"/>
                  <a:pt x="416889" y="450347"/>
                </a:cubicBezTo>
                <a:lnTo>
                  <a:pt x="58106" y="450347"/>
                </a:lnTo>
                <a:cubicBezTo>
                  <a:pt x="25825" y="450347"/>
                  <a:pt x="0" y="424559"/>
                  <a:pt x="0" y="392324"/>
                </a:cubicBezTo>
                <a:lnTo>
                  <a:pt x="0" y="383114"/>
                </a:lnTo>
                <a:cubicBezTo>
                  <a:pt x="0" y="349037"/>
                  <a:pt x="28592" y="320486"/>
                  <a:pt x="62718" y="320486"/>
                </a:cubicBezTo>
                <a:lnTo>
                  <a:pt x="67329" y="320486"/>
                </a:lnTo>
                <a:cubicBezTo>
                  <a:pt x="62718" y="309434"/>
                  <a:pt x="59951" y="296540"/>
                  <a:pt x="59951" y="282725"/>
                </a:cubicBezTo>
                <a:cubicBezTo>
                  <a:pt x="59951" y="226544"/>
                  <a:pt x="106067" y="180494"/>
                  <a:pt x="162328" y="180494"/>
                </a:cubicBezTo>
                <a:close/>
                <a:moveTo>
                  <a:pt x="366186" y="0"/>
                </a:moveTo>
                <a:cubicBezTo>
                  <a:pt x="398463" y="0"/>
                  <a:pt x="425207" y="23032"/>
                  <a:pt x="429818" y="54355"/>
                </a:cubicBezTo>
                <a:cubicBezTo>
                  <a:pt x="437195" y="50670"/>
                  <a:pt x="445495" y="48827"/>
                  <a:pt x="453795" y="48827"/>
                </a:cubicBezTo>
                <a:cubicBezTo>
                  <a:pt x="478694" y="48827"/>
                  <a:pt x="498983" y="65410"/>
                  <a:pt x="505438" y="88442"/>
                </a:cubicBezTo>
                <a:lnTo>
                  <a:pt x="525726" y="88442"/>
                </a:lnTo>
                <a:cubicBezTo>
                  <a:pt x="548781" y="88442"/>
                  <a:pt x="567225" y="106867"/>
                  <a:pt x="567225" y="128977"/>
                </a:cubicBezTo>
                <a:lnTo>
                  <a:pt x="567225" y="129899"/>
                </a:lnTo>
                <a:cubicBezTo>
                  <a:pt x="567225" y="152009"/>
                  <a:pt x="548781" y="170434"/>
                  <a:pt x="526648" y="170434"/>
                </a:cubicBezTo>
                <a:lnTo>
                  <a:pt x="299788" y="170434"/>
                </a:lnTo>
                <a:cubicBezTo>
                  <a:pt x="279500" y="170434"/>
                  <a:pt x="262900" y="153851"/>
                  <a:pt x="262900" y="133584"/>
                </a:cubicBezTo>
                <a:lnTo>
                  <a:pt x="262900" y="127135"/>
                </a:lnTo>
                <a:cubicBezTo>
                  <a:pt x="262900" y="105946"/>
                  <a:pt x="281344" y="88442"/>
                  <a:pt x="302555" y="88442"/>
                </a:cubicBezTo>
                <a:lnTo>
                  <a:pt x="305321" y="88442"/>
                </a:lnTo>
                <a:cubicBezTo>
                  <a:pt x="302555" y="81072"/>
                  <a:pt x="301632" y="72780"/>
                  <a:pt x="301632" y="64489"/>
                </a:cubicBezTo>
                <a:cubicBezTo>
                  <a:pt x="301632" y="28559"/>
                  <a:pt x="330221" y="0"/>
                  <a:pt x="366186" y="0"/>
                </a:cubicBez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iconfont-1146-851348"/>
          <p:cNvSpPr/>
          <p:nvPr/>
        </p:nvSpPr>
        <p:spPr>
          <a:xfrm>
            <a:off x="8599405" y="4588311"/>
            <a:ext cx="596914" cy="609685"/>
          </a:xfrm>
          <a:custGeom>
            <a:avLst/>
            <a:gdLst>
              <a:gd name="T0" fmla="*/ 2766 w 11585"/>
              <a:gd name="T1" fmla="*/ 5655 h 11833"/>
              <a:gd name="T2" fmla="*/ 2809 w 11585"/>
              <a:gd name="T3" fmla="*/ 6059 h 11833"/>
              <a:gd name="T4" fmla="*/ 3299 w 11585"/>
              <a:gd name="T5" fmla="*/ 7152 h 11833"/>
              <a:gd name="T6" fmla="*/ 5326 w 11585"/>
              <a:gd name="T7" fmla="*/ 8129 h 11833"/>
              <a:gd name="T8" fmla="*/ 5997 w 11585"/>
              <a:gd name="T9" fmla="*/ 8070 h 11833"/>
              <a:gd name="T10" fmla="*/ 5940 w 11585"/>
              <a:gd name="T11" fmla="*/ 4793 h 11833"/>
              <a:gd name="T12" fmla="*/ 4311 w 11585"/>
              <a:gd name="T13" fmla="*/ 6620 h 11833"/>
              <a:gd name="T14" fmla="*/ 3934 w 11585"/>
              <a:gd name="T15" fmla="*/ 5614 h 11833"/>
              <a:gd name="T16" fmla="*/ 5232 w 11585"/>
              <a:gd name="T17" fmla="*/ 4126 h 11833"/>
              <a:gd name="T18" fmla="*/ 5701 w 11585"/>
              <a:gd name="T19" fmla="*/ 4036 h 11833"/>
              <a:gd name="T20" fmla="*/ 6504 w 11585"/>
              <a:gd name="T21" fmla="*/ 4088 h 11833"/>
              <a:gd name="T22" fmla="*/ 8063 w 11585"/>
              <a:gd name="T23" fmla="*/ 5972 h 11833"/>
              <a:gd name="T24" fmla="*/ 7231 w 11585"/>
              <a:gd name="T25" fmla="*/ 8118 h 11833"/>
              <a:gd name="T26" fmla="*/ 5544 w 11585"/>
              <a:gd name="T27" fmla="*/ 8771 h 11833"/>
              <a:gd name="T28" fmla="*/ 4835 w 11585"/>
              <a:gd name="T29" fmla="*/ 8907 h 11833"/>
              <a:gd name="T30" fmla="*/ 6392 w 11585"/>
              <a:gd name="T31" fmla="*/ 8813 h 11833"/>
              <a:gd name="T32" fmla="*/ 8368 w 11585"/>
              <a:gd name="T33" fmla="*/ 7430 h 11833"/>
              <a:gd name="T34" fmla="*/ 8667 w 11585"/>
              <a:gd name="T35" fmla="*/ 6328 h 11833"/>
              <a:gd name="T36" fmla="*/ 8678 w 11585"/>
              <a:gd name="T37" fmla="*/ 6174 h 11833"/>
              <a:gd name="T38" fmla="*/ 8682 w 11585"/>
              <a:gd name="T39" fmla="*/ 5935 h 11833"/>
              <a:gd name="T40" fmla="*/ 6792 w 11585"/>
              <a:gd name="T41" fmla="*/ 3211 h 11833"/>
              <a:gd name="T42" fmla="*/ 5672 w 11585"/>
              <a:gd name="T43" fmla="*/ 3020 h 11833"/>
              <a:gd name="T44" fmla="*/ 4993 w 11585"/>
              <a:gd name="T45" fmla="*/ 3083 h 11833"/>
              <a:gd name="T46" fmla="*/ 6979 w 11585"/>
              <a:gd name="T47" fmla="*/ 2265 h 11833"/>
              <a:gd name="T48" fmla="*/ 4442 w 11585"/>
              <a:gd name="T49" fmla="*/ 2281 h 11833"/>
              <a:gd name="T50" fmla="*/ 6979 w 11585"/>
              <a:gd name="T51" fmla="*/ 2265 h 11833"/>
              <a:gd name="T52" fmla="*/ 9104 w 11585"/>
              <a:gd name="T53" fmla="*/ 4082 h 11833"/>
              <a:gd name="T54" fmla="*/ 7184 w 11585"/>
              <a:gd name="T55" fmla="*/ 2340 h 11833"/>
              <a:gd name="T56" fmla="*/ 9315 w 11585"/>
              <a:gd name="T57" fmla="*/ 7180 h 11833"/>
              <a:gd name="T58" fmla="*/ 9245 w 11585"/>
              <a:gd name="T59" fmla="*/ 4372 h 11833"/>
              <a:gd name="T60" fmla="*/ 9258 w 11585"/>
              <a:gd name="T61" fmla="*/ 7336 h 11833"/>
              <a:gd name="T62" fmla="*/ 9924 w 11585"/>
              <a:gd name="T63" fmla="*/ 9967 h 11833"/>
              <a:gd name="T64" fmla="*/ 4491 w 11585"/>
              <a:gd name="T65" fmla="*/ 9473 h 11833"/>
              <a:gd name="T66" fmla="*/ 4492 w 11585"/>
              <a:gd name="T67" fmla="*/ 9473 h 11833"/>
              <a:gd name="T68" fmla="*/ 4492 w 11585"/>
              <a:gd name="T69" fmla="*/ 9473 h 11833"/>
              <a:gd name="T70" fmla="*/ 6980 w 11585"/>
              <a:gd name="T71" fmla="*/ 9473 h 11833"/>
              <a:gd name="T72" fmla="*/ 4492 w 11585"/>
              <a:gd name="T73" fmla="*/ 9473 h 11833"/>
              <a:gd name="T74" fmla="*/ 1755 w 11585"/>
              <a:gd name="T75" fmla="*/ 9967 h 11833"/>
              <a:gd name="T76" fmla="*/ 2313 w 11585"/>
              <a:gd name="T77" fmla="*/ 7548 h 11833"/>
              <a:gd name="T78" fmla="*/ 2128 w 11585"/>
              <a:gd name="T79" fmla="*/ 4634 h 11833"/>
              <a:gd name="T80" fmla="*/ 2224 w 11585"/>
              <a:gd name="T81" fmla="*/ 7364 h 11833"/>
              <a:gd name="T82" fmla="*/ 2258 w 11585"/>
              <a:gd name="T83" fmla="*/ 4304 h 11833"/>
              <a:gd name="T84" fmla="*/ 1353 w 11585"/>
              <a:gd name="T85" fmla="*/ 1779 h 1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85" h="11833">
                <a:moveTo>
                  <a:pt x="3390" y="3964"/>
                </a:moveTo>
                <a:cubicBezTo>
                  <a:pt x="2972" y="4431"/>
                  <a:pt x="2745" y="5038"/>
                  <a:pt x="2766" y="5655"/>
                </a:cubicBezTo>
                <a:cubicBezTo>
                  <a:pt x="2770" y="5715"/>
                  <a:pt x="2768" y="5754"/>
                  <a:pt x="2778" y="5840"/>
                </a:cubicBezTo>
                <a:cubicBezTo>
                  <a:pt x="2787" y="5914"/>
                  <a:pt x="2794" y="5994"/>
                  <a:pt x="2809" y="6059"/>
                </a:cubicBezTo>
                <a:cubicBezTo>
                  <a:pt x="2833" y="6195"/>
                  <a:pt x="2867" y="6329"/>
                  <a:pt x="2913" y="6458"/>
                </a:cubicBezTo>
                <a:cubicBezTo>
                  <a:pt x="3003" y="6718"/>
                  <a:pt x="3140" y="6953"/>
                  <a:pt x="3299" y="7152"/>
                </a:cubicBezTo>
                <a:cubicBezTo>
                  <a:pt x="3620" y="7553"/>
                  <a:pt x="4021" y="7785"/>
                  <a:pt x="4373" y="7926"/>
                </a:cubicBezTo>
                <a:cubicBezTo>
                  <a:pt x="4731" y="8064"/>
                  <a:pt x="5055" y="8117"/>
                  <a:pt x="5326" y="8129"/>
                </a:cubicBezTo>
                <a:cubicBezTo>
                  <a:pt x="5598" y="8140"/>
                  <a:pt x="5819" y="8116"/>
                  <a:pt x="5981" y="8075"/>
                </a:cubicBezTo>
                <a:cubicBezTo>
                  <a:pt x="5987" y="8073"/>
                  <a:pt x="5991" y="8072"/>
                  <a:pt x="5997" y="8070"/>
                </a:cubicBezTo>
                <a:cubicBezTo>
                  <a:pt x="6876" y="8040"/>
                  <a:pt x="7580" y="7319"/>
                  <a:pt x="7580" y="6433"/>
                </a:cubicBezTo>
                <a:cubicBezTo>
                  <a:pt x="7580" y="5527"/>
                  <a:pt x="6846" y="4793"/>
                  <a:pt x="5940" y="4793"/>
                </a:cubicBezTo>
                <a:cubicBezTo>
                  <a:pt x="5034" y="4793"/>
                  <a:pt x="4300" y="5527"/>
                  <a:pt x="4300" y="6433"/>
                </a:cubicBezTo>
                <a:cubicBezTo>
                  <a:pt x="4300" y="6496"/>
                  <a:pt x="4304" y="6559"/>
                  <a:pt x="4311" y="6620"/>
                </a:cubicBezTo>
                <a:cubicBezTo>
                  <a:pt x="4266" y="6573"/>
                  <a:pt x="4224" y="6522"/>
                  <a:pt x="4186" y="6469"/>
                </a:cubicBezTo>
                <a:cubicBezTo>
                  <a:pt x="4031" y="6243"/>
                  <a:pt x="3934" y="5975"/>
                  <a:pt x="3934" y="5614"/>
                </a:cubicBezTo>
                <a:cubicBezTo>
                  <a:pt x="3922" y="5333"/>
                  <a:pt x="4051" y="4997"/>
                  <a:pt x="4272" y="4726"/>
                </a:cubicBezTo>
                <a:cubicBezTo>
                  <a:pt x="4497" y="4455"/>
                  <a:pt x="4826" y="4239"/>
                  <a:pt x="5232" y="4126"/>
                </a:cubicBezTo>
                <a:cubicBezTo>
                  <a:pt x="5333" y="4099"/>
                  <a:pt x="5437" y="4072"/>
                  <a:pt x="5546" y="4057"/>
                </a:cubicBezTo>
                <a:cubicBezTo>
                  <a:pt x="5602" y="4047"/>
                  <a:pt x="5649" y="4043"/>
                  <a:pt x="5701" y="4036"/>
                </a:cubicBezTo>
                <a:lnTo>
                  <a:pt x="5878" y="4023"/>
                </a:lnTo>
                <a:cubicBezTo>
                  <a:pt x="6085" y="4013"/>
                  <a:pt x="6298" y="4032"/>
                  <a:pt x="6504" y="4088"/>
                </a:cubicBezTo>
                <a:cubicBezTo>
                  <a:pt x="6918" y="4194"/>
                  <a:pt x="7298" y="4439"/>
                  <a:pt x="7571" y="4776"/>
                </a:cubicBezTo>
                <a:cubicBezTo>
                  <a:pt x="7846" y="5110"/>
                  <a:pt x="8008" y="5541"/>
                  <a:pt x="8063" y="5972"/>
                </a:cubicBezTo>
                <a:cubicBezTo>
                  <a:pt x="8120" y="6421"/>
                  <a:pt x="8079" y="6855"/>
                  <a:pt x="7933" y="7229"/>
                </a:cubicBezTo>
                <a:cubicBezTo>
                  <a:pt x="7782" y="7599"/>
                  <a:pt x="7528" y="7904"/>
                  <a:pt x="7231" y="8118"/>
                </a:cubicBezTo>
                <a:cubicBezTo>
                  <a:pt x="6938" y="8337"/>
                  <a:pt x="6619" y="8481"/>
                  <a:pt x="6327" y="8580"/>
                </a:cubicBezTo>
                <a:cubicBezTo>
                  <a:pt x="6034" y="8680"/>
                  <a:pt x="5766" y="8735"/>
                  <a:pt x="5544" y="8771"/>
                </a:cubicBezTo>
                <a:cubicBezTo>
                  <a:pt x="5099" y="8843"/>
                  <a:pt x="4839" y="8840"/>
                  <a:pt x="4839" y="8840"/>
                </a:cubicBezTo>
                <a:lnTo>
                  <a:pt x="4835" y="8907"/>
                </a:lnTo>
                <a:cubicBezTo>
                  <a:pt x="4835" y="8907"/>
                  <a:pt x="5098" y="8943"/>
                  <a:pt x="5560" y="8923"/>
                </a:cubicBezTo>
                <a:cubicBezTo>
                  <a:pt x="5791" y="8910"/>
                  <a:pt x="6073" y="8884"/>
                  <a:pt x="6392" y="8813"/>
                </a:cubicBezTo>
                <a:cubicBezTo>
                  <a:pt x="6710" y="8742"/>
                  <a:pt x="7070" y="8630"/>
                  <a:pt x="7429" y="8415"/>
                </a:cubicBezTo>
                <a:cubicBezTo>
                  <a:pt x="7788" y="8206"/>
                  <a:pt x="8136" y="7872"/>
                  <a:pt x="8368" y="7430"/>
                </a:cubicBezTo>
                <a:cubicBezTo>
                  <a:pt x="8481" y="7209"/>
                  <a:pt x="8561" y="6966"/>
                  <a:pt x="8615" y="6713"/>
                </a:cubicBezTo>
                <a:cubicBezTo>
                  <a:pt x="8636" y="6586"/>
                  <a:pt x="8660" y="6458"/>
                  <a:pt x="8667" y="6328"/>
                </a:cubicBezTo>
                <a:lnTo>
                  <a:pt x="8675" y="6230"/>
                </a:lnTo>
                <a:cubicBezTo>
                  <a:pt x="8676" y="6210"/>
                  <a:pt x="8678" y="6203"/>
                  <a:pt x="8678" y="6174"/>
                </a:cubicBezTo>
                <a:lnTo>
                  <a:pt x="8680" y="6129"/>
                </a:lnTo>
                <a:cubicBezTo>
                  <a:pt x="8682" y="6069"/>
                  <a:pt x="8684" y="6008"/>
                  <a:pt x="8682" y="5935"/>
                </a:cubicBezTo>
                <a:cubicBezTo>
                  <a:pt x="8675" y="5394"/>
                  <a:pt x="8523" y="4824"/>
                  <a:pt x="8196" y="4325"/>
                </a:cubicBezTo>
                <a:cubicBezTo>
                  <a:pt x="7871" y="3828"/>
                  <a:pt x="7371" y="3425"/>
                  <a:pt x="6792" y="3211"/>
                </a:cubicBezTo>
                <a:cubicBezTo>
                  <a:pt x="6503" y="3102"/>
                  <a:pt x="6196" y="3040"/>
                  <a:pt x="5884" y="3025"/>
                </a:cubicBezTo>
                <a:lnTo>
                  <a:pt x="5672" y="3020"/>
                </a:lnTo>
                <a:cubicBezTo>
                  <a:pt x="5595" y="3022"/>
                  <a:pt x="5513" y="3022"/>
                  <a:pt x="5441" y="3028"/>
                </a:cubicBezTo>
                <a:cubicBezTo>
                  <a:pt x="5292" y="3035"/>
                  <a:pt x="5142" y="3057"/>
                  <a:pt x="4993" y="3083"/>
                </a:cubicBezTo>
                <a:cubicBezTo>
                  <a:pt x="4399" y="3191"/>
                  <a:pt x="3801" y="3489"/>
                  <a:pt x="3390" y="3964"/>
                </a:cubicBezTo>
                <a:close/>
                <a:moveTo>
                  <a:pt x="6979" y="2265"/>
                </a:moveTo>
                <a:lnTo>
                  <a:pt x="5648" y="0"/>
                </a:lnTo>
                <a:cubicBezTo>
                  <a:pt x="5648" y="0"/>
                  <a:pt x="4396" y="2298"/>
                  <a:pt x="4442" y="2281"/>
                </a:cubicBezTo>
                <a:cubicBezTo>
                  <a:pt x="4846" y="2135"/>
                  <a:pt x="5281" y="2054"/>
                  <a:pt x="5735" y="2054"/>
                </a:cubicBezTo>
                <a:cubicBezTo>
                  <a:pt x="6172" y="2054"/>
                  <a:pt x="6589" y="2131"/>
                  <a:pt x="6979" y="2265"/>
                </a:cubicBezTo>
                <a:close/>
                <a:moveTo>
                  <a:pt x="7184" y="2340"/>
                </a:moveTo>
                <a:cubicBezTo>
                  <a:pt x="8009" y="2679"/>
                  <a:pt x="8688" y="3300"/>
                  <a:pt x="9104" y="4082"/>
                </a:cubicBezTo>
                <a:cubicBezTo>
                  <a:pt x="9163" y="3933"/>
                  <a:pt x="9741" y="1578"/>
                  <a:pt x="9741" y="1578"/>
                </a:cubicBezTo>
                <a:lnTo>
                  <a:pt x="7184" y="2340"/>
                </a:lnTo>
                <a:close/>
                <a:moveTo>
                  <a:pt x="9551" y="5869"/>
                </a:moveTo>
                <a:cubicBezTo>
                  <a:pt x="9551" y="6330"/>
                  <a:pt x="9465" y="6770"/>
                  <a:pt x="9315" y="7180"/>
                </a:cubicBezTo>
                <a:lnTo>
                  <a:pt x="11585" y="5693"/>
                </a:lnTo>
                <a:lnTo>
                  <a:pt x="9245" y="4372"/>
                </a:lnTo>
                <a:cubicBezTo>
                  <a:pt x="9442" y="4832"/>
                  <a:pt x="9551" y="5338"/>
                  <a:pt x="9551" y="5869"/>
                </a:cubicBezTo>
                <a:close/>
                <a:moveTo>
                  <a:pt x="9258" y="7336"/>
                </a:moveTo>
                <a:cubicBezTo>
                  <a:pt x="8874" y="8257"/>
                  <a:pt x="8140" y="8996"/>
                  <a:pt x="7222" y="9384"/>
                </a:cubicBezTo>
                <a:lnTo>
                  <a:pt x="9924" y="9967"/>
                </a:lnTo>
                <a:lnTo>
                  <a:pt x="9258" y="7336"/>
                </a:lnTo>
                <a:close/>
                <a:moveTo>
                  <a:pt x="4491" y="9473"/>
                </a:moveTo>
                <a:lnTo>
                  <a:pt x="4492" y="9473"/>
                </a:lnTo>
                <a:lnTo>
                  <a:pt x="4492" y="9473"/>
                </a:lnTo>
                <a:lnTo>
                  <a:pt x="4491" y="9473"/>
                </a:lnTo>
                <a:close/>
                <a:moveTo>
                  <a:pt x="4492" y="9473"/>
                </a:moveTo>
                <a:lnTo>
                  <a:pt x="5847" y="11833"/>
                </a:lnTo>
                <a:lnTo>
                  <a:pt x="6980" y="9473"/>
                </a:lnTo>
                <a:cubicBezTo>
                  <a:pt x="6589" y="9608"/>
                  <a:pt x="6172" y="9685"/>
                  <a:pt x="5735" y="9685"/>
                </a:cubicBezTo>
                <a:cubicBezTo>
                  <a:pt x="5299" y="9685"/>
                  <a:pt x="4882" y="9608"/>
                  <a:pt x="4492" y="9473"/>
                </a:cubicBezTo>
                <a:close/>
                <a:moveTo>
                  <a:pt x="2313" y="7548"/>
                </a:moveTo>
                <a:lnTo>
                  <a:pt x="1755" y="9967"/>
                </a:lnTo>
                <a:lnTo>
                  <a:pt x="4260" y="9389"/>
                </a:lnTo>
                <a:cubicBezTo>
                  <a:pt x="3409" y="9031"/>
                  <a:pt x="2718" y="8373"/>
                  <a:pt x="2313" y="7548"/>
                </a:cubicBezTo>
                <a:close/>
                <a:moveTo>
                  <a:pt x="1920" y="5869"/>
                </a:moveTo>
                <a:cubicBezTo>
                  <a:pt x="1920" y="5436"/>
                  <a:pt x="1996" y="5022"/>
                  <a:pt x="2128" y="4634"/>
                </a:cubicBezTo>
                <a:lnTo>
                  <a:pt x="0" y="5873"/>
                </a:lnTo>
                <a:lnTo>
                  <a:pt x="2224" y="7364"/>
                </a:lnTo>
                <a:cubicBezTo>
                  <a:pt x="2029" y="6905"/>
                  <a:pt x="1920" y="6400"/>
                  <a:pt x="1920" y="5869"/>
                </a:cubicBezTo>
                <a:close/>
                <a:moveTo>
                  <a:pt x="2258" y="4304"/>
                </a:moveTo>
                <a:cubicBezTo>
                  <a:pt x="2622" y="3498"/>
                  <a:pt x="3255" y="2839"/>
                  <a:pt x="4046" y="2447"/>
                </a:cubicBezTo>
                <a:cubicBezTo>
                  <a:pt x="3816" y="2372"/>
                  <a:pt x="1353" y="1779"/>
                  <a:pt x="1353" y="1779"/>
                </a:cubicBezTo>
                <a:lnTo>
                  <a:pt x="2258" y="4304"/>
                </a:ln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文本框 40"/>
          <p:cNvSpPr txBox="1"/>
          <p:nvPr/>
        </p:nvSpPr>
        <p:spPr>
          <a:xfrm>
            <a:off x="1482707" y="4271010"/>
            <a:ext cx="2390046" cy="1402715"/>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mn-ea"/>
                <a:sym typeface="+mn-lt"/>
              </a:rPr>
              <a:t>工作温度低</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相同状态下，半片组件由于电池切半，流经电池片的电流减半，电池内耗降低，对应工作温度有一定降低</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nvSpPr>
        <p:spPr>
          <a:xfrm>
            <a:off x="9415145" y="2746600"/>
            <a:ext cx="2172335" cy="1144270"/>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mn-ea"/>
                <a:sym typeface="+mn-lt"/>
              </a:rPr>
              <a:t>抗遮挡</a:t>
            </a:r>
            <a:endParaRPr lang="zh-CN" altLang="en-US" sz="2000" b="1" kern="0" dirty="0">
              <a:solidFill>
                <a:srgbClr val="0CAF7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半片组件下半部分在受到全横排的遮挡时，上半部分的发电功率不受影响</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文本框 44"/>
          <p:cNvSpPr txBox="1"/>
          <p:nvPr/>
        </p:nvSpPr>
        <p:spPr>
          <a:xfrm>
            <a:off x="9415145" y="4450306"/>
            <a:ext cx="2172335" cy="885825"/>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mn-ea"/>
                <a:sym typeface="+mn-lt"/>
              </a:rPr>
              <a:t>适应高温高辐照</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在高温高辐照环境中，半片组件的发电输出更高</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5" name="图片 4" descr="53_画板 1_画板 1">
            <a:extLst>
              <a:ext uri="{FF2B5EF4-FFF2-40B4-BE49-F238E27FC236}">
                <a16:creationId xmlns:a16="http://schemas.microsoft.com/office/drawing/2014/main" id="{F27D3B8F-E8B6-935F-85CA-87B00F5DCD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
        <p:nvSpPr>
          <p:cNvPr id="6" name="矩形 5">
            <a:extLst>
              <a:ext uri="{FF2B5EF4-FFF2-40B4-BE49-F238E27FC236}">
                <a16:creationId xmlns:a16="http://schemas.microsoft.com/office/drawing/2014/main" id="{45FAD948-1936-2CA5-7315-1E5DC4322443}"/>
              </a:ext>
            </a:extLst>
          </p:cNvPr>
          <p:cNvSpPr/>
          <p:nvPr/>
        </p:nvSpPr>
        <p:spPr>
          <a:xfrm>
            <a:off x="8344535" y="1040331"/>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A63A8C20-F133-7FD4-C9A3-C10E2A996A2D}"/>
              </a:ext>
            </a:extLst>
          </p:cNvPr>
          <p:cNvSpPr txBox="1"/>
          <p:nvPr/>
        </p:nvSpPr>
        <p:spPr>
          <a:xfrm>
            <a:off x="9436230" y="1239449"/>
            <a:ext cx="2172335" cy="1123000"/>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mn-ea"/>
                <a:sym typeface="+mn-lt"/>
              </a:rPr>
              <a:t>双面增益高</a:t>
            </a:r>
            <a:endParaRPr lang="en-US" altLang="zh-CN" sz="2000" b="1" kern="0" dirty="0">
              <a:solidFill>
                <a:srgbClr val="0CAF71"/>
              </a:solidFill>
              <a:latin typeface="微软雅黑" panose="020B0503020204020204" pitchFamily="34" charset="-122"/>
              <a:ea typeface="微软雅黑" panose="020B0503020204020204" pitchFamily="34" charset="-122"/>
              <a:cs typeface="+mn-ea"/>
              <a:sym typeface="+mn-lt"/>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应用场景地表反射率越高，双面组件背面发电增益越大</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最高可增益</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10%</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以上</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iconfont-11825-5646600">
            <a:extLst>
              <a:ext uri="{FF2B5EF4-FFF2-40B4-BE49-F238E27FC236}">
                <a16:creationId xmlns:a16="http://schemas.microsoft.com/office/drawing/2014/main" id="{BA672FF6-3F1D-8ED0-A5DD-C53589BBA97D}"/>
              </a:ext>
            </a:extLst>
          </p:cNvPr>
          <p:cNvSpPr/>
          <p:nvPr/>
        </p:nvSpPr>
        <p:spPr>
          <a:xfrm>
            <a:off x="8676886" y="1519853"/>
            <a:ext cx="577864" cy="609685"/>
          </a:xfrm>
          <a:custGeom>
            <a:avLst/>
            <a:gdLst>
              <a:gd name="connsiteX0" fmla="*/ 36430 w 257269"/>
              <a:gd name="connsiteY0" fmla="*/ 42268 h 271436"/>
              <a:gd name="connsiteX1" fmla="*/ 35812 w 257269"/>
              <a:gd name="connsiteY1" fmla="*/ 44007 h 271436"/>
              <a:gd name="connsiteX2" fmla="*/ 35812 w 257269"/>
              <a:gd name="connsiteY2" fmla="*/ 159819 h 271436"/>
              <a:gd name="connsiteX3" fmla="*/ 221479 w 257269"/>
              <a:gd name="connsiteY3" fmla="*/ 159819 h 271436"/>
              <a:gd name="connsiteX4" fmla="*/ 221479 w 257269"/>
              <a:gd name="connsiteY4" fmla="*/ 42268 h 271436"/>
              <a:gd name="connsiteX5" fmla="*/ 216659 w 257269"/>
              <a:gd name="connsiteY5" fmla="*/ 36305 h 271436"/>
              <a:gd name="connsiteX6" fmla="*/ 225575 w 257269"/>
              <a:gd name="connsiteY6" fmla="*/ 38132 h 271436"/>
              <a:gd name="connsiteX7" fmla="*/ 227353 w 257269"/>
              <a:gd name="connsiteY7" fmla="*/ 68708 h 271436"/>
              <a:gd name="connsiteX8" fmla="*/ 227353 w 257269"/>
              <a:gd name="connsiteY8" fmla="*/ 133340 h 271436"/>
              <a:gd name="connsiteX9" fmla="*/ 225575 w 257269"/>
              <a:gd name="connsiteY9" fmla="*/ 163916 h 271436"/>
              <a:gd name="connsiteX10" fmla="*/ 178009 w 257269"/>
              <a:gd name="connsiteY10" fmla="*/ 165694 h 271436"/>
              <a:gd name="connsiteX11" fmla="*/ 54630 w 257269"/>
              <a:gd name="connsiteY11" fmla="*/ 165694 h 271436"/>
              <a:gd name="connsiteX12" fmla="*/ 31716 w 257269"/>
              <a:gd name="connsiteY12" fmla="*/ 163916 h 271436"/>
              <a:gd name="connsiteX13" fmla="*/ 29939 w 257269"/>
              <a:gd name="connsiteY13" fmla="*/ 132760 h 271436"/>
              <a:gd name="connsiteX14" fmla="*/ 29939 w 257269"/>
              <a:gd name="connsiteY14" fmla="*/ 66930 h 271436"/>
              <a:gd name="connsiteX15" fmla="*/ 32875 w 257269"/>
              <a:gd name="connsiteY15" fmla="*/ 36972 h 271436"/>
              <a:gd name="connsiteX16" fmla="*/ 203859 w 257269"/>
              <a:gd name="connsiteY16" fmla="*/ 36392 h 271436"/>
              <a:gd name="connsiteX17" fmla="*/ 216659 w 257269"/>
              <a:gd name="connsiteY17" fmla="*/ 36305 h 271436"/>
              <a:gd name="connsiteX18" fmla="*/ 229587 w 257269"/>
              <a:gd name="connsiteY18" fmla="*/ 15211 h 271436"/>
              <a:gd name="connsiteX19" fmla="*/ 215003 w 257269"/>
              <a:gd name="connsiteY19" fmla="*/ 15264 h 271436"/>
              <a:gd name="connsiteX20" fmla="*/ 19395 w 257269"/>
              <a:gd name="connsiteY20" fmla="*/ 15882 h 271436"/>
              <a:gd name="connsiteX21" fmla="*/ 15261 w 257269"/>
              <a:gd name="connsiteY21" fmla="*/ 34663 h 271436"/>
              <a:gd name="connsiteX22" fmla="*/ 15261 w 257269"/>
              <a:gd name="connsiteY22" fmla="*/ 151021 h 271436"/>
              <a:gd name="connsiteX23" fmla="*/ 17617 w 257269"/>
              <a:gd name="connsiteY23" fmla="*/ 195655 h 271436"/>
              <a:gd name="connsiteX24" fmla="*/ 43464 w 257269"/>
              <a:gd name="connsiteY24" fmla="*/ 198012 h 271436"/>
              <a:gd name="connsiteX25" fmla="*/ 213225 w 257269"/>
              <a:gd name="connsiteY25" fmla="*/ 198012 h 271436"/>
              <a:gd name="connsiteX26" fmla="*/ 239652 w 257269"/>
              <a:gd name="connsiteY26" fmla="*/ 195655 h 271436"/>
              <a:gd name="connsiteX27" fmla="*/ 242008 w 257269"/>
              <a:gd name="connsiteY27" fmla="*/ 152760 h 271436"/>
              <a:gd name="connsiteX28" fmla="*/ 242008 w 257269"/>
              <a:gd name="connsiteY28" fmla="*/ 61097 h 271436"/>
              <a:gd name="connsiteX29" fmla="*/ 239652 w 257269"/>
              <a:gd name="connsiteY29" fmla="*/ 17621 h 271436"/>
              <a:gd name="connsiteX30" fmla="*/ 229587 w 257269"/>
              <a:gd name="connsiteY30" fmla="*/ 15211 h 271436"/>
              <a:gd name="connsiteX31" fmla="*/ 236742 w 257269"/>
              <a:gd name="connsiteY31" fmla="*/ 0 h 271436"/>
              <a:gd name="connsiteX32" fmla="*/ 257269 w 257269"/>
              <a:gd name="connsiteY32" fmla="*/ 0 h 271436"/>
              <a:gd name="connsiteX33" fmla="*/ 257269 w 257269"/>
              <a:gd name="connsiteY33" fmla="*/ 20527 h 271436"/>
              <a:gd name="connsiteX34" fmla="*/ 236742 w 257269"/>
              <a:gd name="connsiteY34" fmla="*/ 0 h 271436"/>
              <a:gd name="connsiteX35" fmla="*/ 20554 w 257269"/>
              <a:gd name="connsiteY35" fmla="*/ 0 h 271436"/>
              <a:gd name="connsiteX36" fmla="*/ 236715 w 257269"/>
              <a:gd name="connsiteY36" fmla="*/ 0 h 271436"/>
              <a:gd name="connsiteX37" fmla="*/ 257269 w 257269"/>
              <a:gd name="connsiteY37" fmla="*/ 20558 h 271436"/>
              <a:gd name="connsiteX38" fmla="*/ 257269 w 257269"/>
              <a:gd name="connsiteY38" fmla="*/ 192718 h 271436"/>
              <a:gd name="connsiteX39" fmla="*/ 160953 w 257269"/>
              <a:gd name="connsiteY39" fmla="*/ 213277 h 271436"/>
              <a:gd name="connsiteX40" fmla="*/ 160373 w 257269"/>
              <a:gd name="connsiteY40" fmla="*/ 248520 h 271436"/>
              <a:gd name="connsiteX41" fmla="*/ 210869 w 257269"/>
              <a:gd name="connsiteY41" fmla="*/ 264403 h 271436"/>
              <a:gd name="connsiteX42" fmla="*/ 205576 w 257269"/>
              <a:gd name="connsiteY42" fmla="*/ 271436 h 271436"/>
              <a:gd name="connsiteX43" fmla="*/ 57566 w 257269"/>
              <a:gd name="connsiteY43" fmla="*/ 271436 h 271436"/>
              <a:gd name="connsiteX44" fmla="*/ 52273 w 257269"/>
              <a:gd name="connsiteY44" fmla="*/ 265562 h 271436"/>
              <a:gd name="connsiteX45" fmla="*/ 102807 w 257269"/>
              <a:gd name="connsiteY45" fmla="*/ 249139 h 271436"/>
              <a:gd name="connsiteX46" fmla="*/ 102807 w 257269"/>
              <a:gd name="connsiteY46" fmla="*/ 213857 h 271436"/>
              <a:gd name="connsiteX47" fmla="*/ 57566 w 257269"/>
              <a:gd name="connsiteY47" fmla="*/ 213277 h 271436"/>
              <a:gd name="connsiteX48" fmla="*/ 0 w 257269"/>
              <a:gd name="connsiteY48" fmla="*/ 192718 h 271436"/>
              <a:gd name="connsiteX49" fmla="*/ 0 w 257269"/>
              <a:gd name="connsiteY49" fmla="*/ 20558 h 271436"/>
              <a:gd name="connsiteX50" fmla="*/ 20554 w 257269"/>
              <a:gd name="connsiteY50" fmla="*/ 0 h 271436"/>
              <a:gd name="connsiteX51" fmla="*/ 0 w 257269"/>
              <a:gd name="connsiteY51" fmla="*/ 0 h 271436"/>
              <a:gd name="connsiteX52" fmla="*/ 20527 w 257269"/>
              <a:gd name="connsiteY52" fmla="*/ 0 h 271436"/>
              <a:gd name="connsiteX53" fmla="*/ 0 w 257269"/>
              <a:gd name="connsiteY53" fmla="*/ 20527 h 2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7269" h="271436">
                <a:moveTo>
                  <a:pt x="36430" y="42268"/>
                </a:moveTo>
                <a:cubicBezTo>
                  <a:pt x="35735" y="42345"/>
                  <a:pt x="35773" y="43195"/>
                  <a:pt x="35812" y="44007"/>
                </a:cubicBezTo>
                <a:lnTo>
                  <a:pt x="35812" y="159819"/>
                </a:lnTo>
                <a:lnTo>
                  <a:pt x="221479" y="159819"/>
                </a:lnTo>
                <a:lnTo>
                  <a:pt x="221479" y="42268"/>
                </a:lnTo>
                <a:close/>
                <a:moveTo>
                  <a:pt x="216659" y="36305"/>
                </a:moveTo>
                <a:cubicBezTo>
                  <a:pt x="220803" y="36421"/>
                  <a:pt x="224300" y="36856"/>
                  <a:pt x="225575" y="38132"/>
                </a:cubicBezTo>
                <a:cubicBezTo>
                  <a:pt x="229478" y="42036"/>
                  <a:pt x="227353" y="60745"/>
                  <a:pt x="227353" y="68708"/>
                </a:cubicBezTo>
                <a:lnTo>
                  <a:pt x="227353" y="133340"/>
                </a:lnTo>
                <a:cubicBezTo>
                  <a:pt x="227353" y="141110"/>
                  <a:pt x="229980" y="159548"/>
                  <a:pt x="225575" y="163916"/>
                </a:cubicBezTo>
                <a:cubicBezTo>
                  <a:pt x="221131" y="168400"/>
                  <a:pt x="186819" y="165694"/>
                  <a:pt x="178009" y="165694"/>
                </a:cubicBezTo>
                <a:lnTo>
                  <a:pt x="54630" y="165694"/>
                </a:lnTo>
                <a:cubicBezTo>
                  <a:pt x="46747" y="165694"/>
                  <a:pt x="34421" y="166622"/>
                  <a:pt x="31716" y="163916"/>
                </a:cubicBezTo>
                <a:cubicBezTo>
                  <a:pt x="28007" y="160205"/>
                  <a:pt x="29939" y="141612"/>
                  <a:pt x="29939" y="132760"/>
                </a:cubicBezTo>
                <a:lnTo>
                  <a:pt x="29939" y="66930"/>
                </a:lnTo>
                <a:cubicBezTo>
                  <a:pt x="29939" y="56184"/>
                  <a:pt x="27852" y="44819"/>
                  <a:pt x="32875" y="36972"/>
                </a:cubicBezTo>
                <a:cubicBezTo>
                  <a:pt x="88672" y="35889"/>
                  <a:pt x="145705" y="36392"/>
                  <a:pt x="203859" y="36392"/>
                </a:cubicBezTo>
                <a:cubicBezTo>
                  <a:pt x="207723" y="36392"/>
                  <a:pt x="212515" y="36189"/>
                  <a:pt x="216659" y="36305"/>
                </a:cubicBezTo>
                <a:close/>
                <a:moveTo>
                  <a:pt x="229587" y="15211"/>
                </a:moveTo>
                <a:cubicBezTo>
                  <a:pt x="224999" y="15032"/>
                  <a:pt x="219658" y="15264"/>
                  <a:pt x="215003" y="15264"/>
                </a:cubicBezTo>
                <a:cubicBezTo>
                  <a:pt x="148821" y="15264"/>
                  <a:pt x="83181" y="14800"/>
                  <a:pt x="19395" y="15882"/>
                </a:cubicBezTo>
                <a:cubicBezTo>
                  <a:pt x="13638" y="20172"/>
                  <a:pt x="15261" y="28133"/>
                  <a:pt x="15261" y="34663"/>
                </a:cubicBezTo>
                <a:lnTo>
                  <a:pt x="15261" y="151021"/>
                </a:lnTo>
                <a:cubicBezTo>
                  <a:pt x="15261" y="160644"/>
                  <a:pt x="12363" y="190400"/>
                  <a:pt x="17617" y="195655"/>
                </a:cubicBezTo>
                <a:cubicBezTo>
                  <a:pt x="20979" y="199017"/>
                  <a:pt x="34231" y="198012"/>
                  <a:pt x="43464" y="198012"/>
                </a:cubicBezTo>
                <a:lnTo>
                  <a:pt x="213225" y="198012"/>
                </a:lnTo>
                <a:cubicBezTo>
                  <a:pt x="221493" y="198012"/>
                  <a:pt x="236290" y="199017"/>
                  <a:pt x="239652" y="195655"/>
                </a:cubicBezTo>
                <a:cubicBezTo>
                  <a:pt x="244790" y="190516"/>
                  <a:pt x="242008" y="163542"/>
                  <a:pt x="242008" y="152760"/>
                </a:cubicBezTo>
                <a:lnTo>
                  <a:pt x="242008" y="61097"/>
                </a:lnTo>
                <a:cubicBezTo>
                  <a:pt x="242008" y="49426"/>
                  <a:pt x="244945" y="22916"/>
                  <a:pt x="239652" y="17621"/>
                </a:cubicBezTo>
                <a:cubicBezTo>
                  <a:pt x="238010" y="15979"/>
                  <a:pt x="234175" y="15390"/>
                  <a:pt x="229587" y="15211"/>
                </a:cubicBezTo>
                <a:close/>
                <a:moveTo>
                  <a:pt x="236742" y="0"/>
                </a:moveTo>
                <a:lnTo>
                  <a:pt x="257269" y="0"/>
                </a:lnTo>
                <a:lnTo>
                  <a:pt x="257269" y="20527"/>
                </a:lnTo>
                <a:cubicBezTo>
                  <a:pt x="254877" y="9260"/>
                  <a:pt x="248047" y="2392"/>
                  <a:pt x="236742" y="0"/>
                </a:cubicBezTo>
                <a:close/>
                <a:moveTo>
                  <a:pt x="20554" y="0"/>
                </a:moveTo>
                <a:lnTo>
                  <a:pt x="236715" y="0"/>
                </a:lnTo>
                <a:cubicBezTo>
                  <a:pt x="248035" y="2396"/>
                  <a:pt x="254874" y="9274"/>
                  <a:pt x="257269" y="20558"/>
                </a:cubicBezTo>
                <a:lnTo>
                  <a:pt x="257269" y="192718"/>
                </a:lnTo>
                <a:cubicBezTo>
                  <a:pt x="252092" y="226493"/>
                  <a:pt x="195531" y="208910"/>
                  <a:pt x="160953" y="213277"/>
                </a:cubicBezTo>
                <a:cubicBezTo>
                  <a:pt x="159562" y="223865"/>
                  <a:pt x="160759" y="236966"/>
                  <a:pt x="160373" y="248520"/>
                </a:cubicBezTo>
                <a:cubicBezTo>
                  <a:pt x="172273" y="252848"/>
                  <a:pt x="212376" y="248327"/>
                  <a:pt x="210869" y="264403"/>
                </a:cubicBezTo>
                <a:cubicBezTo>
                  <a:pt x="210521" y="268074"/>
                  <a:pt x="208705" y="269504"/>
                  <a:pt x="205576" y="271436"/>
                </a:cubicBezTo>
                <a:lnTo>
                  <a:pt x="57566" y="271436"/>
                </a:lnTo>
                <a:cubicBezTo>
                  <a:pt x="54900" y="269659"/>
                  <a:pt x="52814" y="268383"/>
                  <a:pt x="52273" y="265562"/>
                </a:cubicBezTo>
                <a:cubicBezTo>
                  <a:pt x="48873" y="247979"/>
                  <a:pt x="91719" y="252887"/>
                  <a:pt x="102807" y="249139"/>
                </a:cubicBezTo>
                <a:lnTo>
                  <a:pt x="102807" y="213857"/>
                </a:lnTo>
                <a:cubicBezTo>
                  <a:pt x="90328" y="212813"/>
                  <a:pt x="73986" y="213277"/>
                  <a:pt x="57566" y="213277"/>
                </a:cubicBezTo>
                <a:cubicBezTo>
                  <a:pt x="28513" y="213277"/>
                  <a:pt x="3168" y="216948"/>
                  <a:pt x="0" y="192718"/>
                </a:cubicBezTo>
                <a:lnTo>
                  <a:pt x="0" y="20558"/>
                </a:lnTo>
                <a:cubicBezTo>
                  <a:pt x="2395" y="9274"/>
                  <a:pt x="9234" y="2396"/>
                  <a:pt x="20554" y="0"/>
                </a:cubicBezTo>
                <a:close/>
                <a:moveTo>
                  <a:pt x="0" y="0"/>
                </a:moveTo>
                <a:lnTo>
                  <a:pt x="20527" y="0"/>
                </a:lnTo>
                <a:cubicBezTo>
                  <a:pt x="9222" y="2392"/>
                  <a:pt x="2392" y="9260"/>
                  <a:pt x="0" y="20527"/>
                </a:cubicBez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AF71"/>
              </a:solidFill>
            </a:endParaRPr>
          </a:p>
        </p:txBody>
      </p:sp>
      <p:sp>
        <p:nvSpPr>
          <p:cNvPr id="9" name="矩形 8">
            <a:extLst>
              <a:ext uri="{FF2B5EF4-FFF2-40B4-BE49-F238E27FC236}">
                <a16:creationId xmlns:a16="http://schemas.microsoft.com/office/drawing/2014/main" id="{D15E28A6-3C90-6E18-BDFE-9976F57512BE}"/>
              </a:ext>
            </a:extLst>
          </p:cNvPr>
          <p:cNvSpPr/>
          <p:nvPr/>
        </p:nvSpPr>
        <p:spPr>
          <a:xfrm>
            <a:off x="490855" y="1040331"/>
            <a:ext cx="3445510" cy="1415915"/>
          </a:xfrm>
          <a:prstGeom prst="rect">
            <a:avLst/>
          </a:prstGeom>
          <a:solidFill>
            <a:schemeClr val="tx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9936D5F5-B95B-C423-99C9-F2B8CE70AA34}"/>
              </a:ext>
            </a:extLst>
          </p:cNvPr>
          <p:cNvSpPr txBox="1"/>
          <p:nvPr/>
        </p:nvSpPr>
        <p:spPr>
          <a:xfrm>
            <a:off x="1595573" y="1184275"/>
            <a:ext cx="2172335" cy="1143903"/>
          </a:xfrm>
          <a:prstGeom prst="rect">
            <a:avLst/>
          </a:prstGeom>
          <a:noFill/>
        </p:spPr>
        <p:txBody>
          <a:bodyPr wrap="square" lIns="0" tIns="0" rIns="0" bIns="0" rtlCol="0" anchor="t">
            <a:spAutoFit/>
          </a:bodyPr>
          <a:lstStyle/>
          <a:p>
            <a:pPr>
              <a:lnSpc>
                <a:spcPct val="120000"/>
              </a:lnSpc>
            </a:pPr>
            <a:r>
              <a:rPr lang="zh-CN" altLang="en-US" sz="2000" b="1" kern="0" dirty="0">
                <a:solidFill>
                  <a:srgbClr val="0CAF71"/>
                </a:solidFill>
                <a:latin typeface="微软雅黑" panose="020B0503020204020204" pitchFamily="34" charset="-122"/>
                <a:ea typeface="微软雅黑" panose="020B0503020204020204" pitchFamily="34" charset="-122"/>
                <a:cs typeface="+mn-ea"/>
                <a:sym typeface="+mn-lt"/>
              </a:rPr>
              <a:t>抗隐裂</a:t>
            </a:r>
          </a:p>
          <a:p>
            <a:pPr defTabSz="911225">
              <a:spcBef>
                <a:spcPts val="1000"/>
              </a:spcBef>
              <a:buClr>
                <a:srgbClr val="0CAF71"/>
              </a:buClr>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产品采用多主栅技术，使组件具有更好集电性能；更强的抗隐裂断栅能力</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1" name="crop_266203">
            <a:extLst>
              <a:ext uri="{FF2B5EF4-FFF2-40B4-BE49-F238E27FC236}">
                <a16:creationId xmlns:a16="http://schemas.microsoft.com/office/drawing/2014/main" id="{05AD7A76-779A-234C-51B7-EC20A0497611}"/>
              </a:ext>
            </a:extLst>
          </p:cNvPr>
          <p:cNvSpPr/>
          <p:nvPr/>
        </p:nvSpPr>
        <p:spPr>
          <a:xfrm>
            <a:off x="783313" y="1525611"/>
            <a:ext cx="594360" cy="598170"/>
          </a:xfrm>
          <a:custGeom>
            <a:avLst/>
            <a:gdLst>
              <a:gd name="T0" fmla="*/ 6050 w 6827"/>
              <a:gd name="T1" fmla="*/ 1139 h 6827"/>
              <a:gd name="T2" fmla="*/ 6827 w 6827"/>
              <a:gd name="T3" fmla="*/ 361 h 6827"/>
              <a:gd name="T4" fmla="*/ 6465 w 6827"/>
              <a:gd name="T5" fmla="*/ 0 h 6827"/>
              <a:gd name="T6" fmla="*/ 5688 w 6827"/>
              <a:gd name="T7" fmla="*/ 777 h 6827"/>
              <a:gd name="T8" fmla="*/ 1278 w 6827"/>
              <a:gd name="T9" fmla="*/ 777 h 6827"/>
              <a:gd name="T10" fmla="*/ 1278 w 6827"/>
              <a:gd name="T11" fmla="*/ 10 h 6827"/>
              <a:gd name="T12" fmla="*/ 767 w 6827"/>
              <a:gd name="T13" fmla="*/ 10 h 6827"/>
              <a:gd name="T14" fmla="*/ 767 w 6827"/>
              <a:gd name="T15" fmla="*/ 777 h 6827"/>
              <a:gd name="T16" fmla="*/ 0 w 6827"/>
              <a:gd name="T17" fmla="*/ 777 h 6827"/>
              <a:gd name="T18" fmla="*/ 0 w 6827"/>
              <a:gd name="T19" fmla="*/ 1288 h 6827"/>
              <a:gd name="T20" fmla="*/ 767 w 6827"/>
              <a:gd name="T21" fmla="*/ 1288 h 6827"/>
              <a:gd name="T22" fmla="*/ 767 w 6827"/>
              <a:gd name="T23" fmla="*/ 6060 h 6827"/>
              <a:gd name="T24" fmla="*/ 5538 w 6827"/>
              <a:gd name="T25" fmla="*/ 6060 h 6827"/>
              <a:gd name="T26" fmla="*/ 5538 w 6827"/>
              <a:gd name="T27" fmla="*/ 6827 h 6827"/>
              <a:gd name="T28" fmla="*/ 6050 w 6827"/>
              <a:gd name="T29" fmla="*/ 6827 h 6827"/>
              <a:gd name="T30" fmla="*/ 6050 w 6827"/>
              <a:gd name="T31" fmla="*/ 6060 h 6827"/>
              <a:gd name="T32" fmla="*/ 6816 w 6827"/>
              <a:gd name="T33" fmla="*/ 6060 h 6827"/>
              <a:gd name="T34" fmla="*/ 6816 w 6827"/>
              <a:gd name="T35" fmla="*/ 5549 h 6827"/>
              <a:gd name="T36" fmla="*/ 6050 w 6827"/>
              <a:gd name="T37" fmla="*/ 5549 h 6827"/>
              <a:gd name="T38" fmla="*/ 6050 w 6827"/>
              <a:gd name="T39" fmla="*/ 1139 h 6827"/>
              <a:gd name="T40" fmla="*/ 1278 w 6827"/>
              <a:gd name="T41" fmla="*/ 1288 h 6827"/>
              <a:gd name="T42" fmla="*/ 5177 w 6827"/>
              <a:gd name="T43" fmla="*/ 1288 h 6827"/>
              <a:gd name="T44" fmla="*/ 1278 w 6827"/>
              <a:gd name="T45" fmla="*/ 5187 h 6827"/>
              <a:gd name="T46" fmla="*/ 1278 w 6827"/>
              <a:gd name="T47" fmla="*/ 1288 h 6827"/>
              <a:gd name="T48" fmla="*/ 5538 w 6827"/>
              <a:gd name="T49" fmla="*/ 5549 h 6827"/>
              <a:gd name="T50" fmla="*/ 1640 w 6827"/>
              <a:gd name="T51" fmla="*/ 5549 h 6827"/>
              <a:gd name="T52" fmla="*/ 1640 w 6827"/>
              <a:gd name="T53" fmla="*/ 5549 h 6827"/>
              <a:gd name="T54" fmla="*/ 5538 w 6827"/>
              <a:gd name="T55" fmla="*/ 1650 h 6827"/>
              <a:gd name="T56" fmla="*/ 5538 w 6827"/>
              <a:gd name="T57" fmla="*/ 5549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27" h="6827">
                <a:moveTo>
                  <a:pt x="6050" y="1139"/>
                </a:moveTo>
                <a:lnTo>
                  <a:pt x="6827" y="361"/>
                </a:lnTo>
                <a:lnTo>
                  <a:pt x="6465" y="0"/>
                </a:lnTo>
                <a:lnTo>
                  <a:pt x="5688" y="777"/>
                </a:lnTo>
                <a:lnTo>
                  <a:pt x="1278" y="777"/>
                </a:lnTo>
                <a:lnTo>
                  <a:pt x="1278" y="10"/>
                </a:lnTo>
                <a:lnTo>
                  <a:pt x="767" y="10"/>
                </a:lnTo>
                <a:lnTo>
                  <a:pt x="767" y="777"/>
                </a:lnTo>
                <a:lnTo>
                  <a:pt x="0" y="777"/>
                </a:lnTo>
                <a:lnTo>
                  <a:pt x="0" y="1288"/>
                </a:lnTo>
                <a:lnTo>
                  <a:pt x="767" y="1288"/>
                </a:lnTo>
                <a:lnTo>
                  <a:pt x="767" y="6060"/>
                </a:lnTo>
                <a:lnTo>
                  <a:pt x="5538" y="6060"/>
                </a:lnTo>
                <a:lnTo>
                  <a:pt x="5538" y="6827"/>
                </a:lnTo>
                <a:lnTo>
                  <a:pt x="6050" y="6827"/>
                </a:lnTo>
                <a:lnTo>
                  <a:pt x="6050" y="6060"/>
                </a:lnTo>
                <a:lnTo>
                  <a:pt x="6816" y="6060"/>
                </a:lnTo>
                <a:lnTo>
                  <a:pt x="6816" y="5549"/>
                </a:lnTo>
                <a:lnTo>
                  <a:pt x="6050" y="5549"/>
                </a:lnTo>
                <a:lnTo>
                  <a:pt x="6050" y="1139"/>
                </a:lnTo>
                <a:close/>
                <a:moveTo>
                  <a:pt x="1278" y="1288"/>
                </a:moveTo>
                <a:lnTo>
                  <a:pt x="5177" y="1288"/>
                </a:lnTo>
                <a:lnTo>
                  <a:pt x="1278" y="5187"/>
                </a:lnTo>
                <a:lnTo>
                  <a:pt x="1278" y="1288"/>
                </a:lnTo>
                <a:close/>
                <a:moveTo>
                  <a:pt x="5538" y="5549"/>
                </a:moveTo>
                <a:lnTo>
                  <a:pt x="1640" y="5549"/>
                </a:lnTo>
                <a:lnTo>
                  <a:pt x="1640" y="5549"/>
                </a:lnTo>
                <a:lnTo>
                  <a:pt x="5538" y="1650"/>
                </a:lnTo>
                <a:lnTo>
                  <a:pt x="5538" y="5549"/>
                </a:lnTo>
                <a:close/>
              </a:path>
            </a:pathLst>
          </a:cu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descr="摄图网_401443663_光伏发电（企业商用）"/>
          <p:cNvPicPr>
            <a:picLocks noChangeAspect="1"/>
          </p:cNvPicPr>
          <p:nvPr/>
        </p:nvPicPr>
        <p:blipFill>
          <a:blip r:embed="rId3" cstate="email">
            <a:grayscl/>
            <a:lum bright="6000"/>
            <a:extLst>
              <a:ext uri="{28A0092B-C50C-407E-A947-70E740481C1C}">
                <a14:useLocalDpi xmlns:a14="http://schemas.microsoft.com/office/drawing/2010/main"/>
              </a:ext>
            </a:extLst>
          </a:blip>
          <a:srcRect/>
          <a:stretch>
            <a:fillRect/>
          </a:stretch>
        </p:blipFill>
        <p:spPr>
          <a:xfrm>
            <a:off x="3810" y="-16510"/>
            <a:ext cx="12192000" cy="3478530"/>
          </a:xfrm>
          <a:prstGeom prst="rect">
            <a:avLst/>
          </a:prstGeom>
        </p:spPr>
      </p:pic>
      <p:sp>
        <p:nvSpPr>
          <p:cNvPr id="45" name="矩形 44"/>
          <p:cNvSpPr/>
          <p:nvPr/>
        </p:nvSpPr>
        <p:spPr>
          <a:xfrm>
            <a:off x="3810" y="-11430"/>
            <a:ext cx="12190095" cy="3486785"/>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17500" y="216535"/>
            <a:ext cx="1912620" cy="521970"/>
          </a:xfrm>
          <a:prstGeom prst="rect">
            <a:avLst/>
          </a:prstGeom>
          <a:noFill/>
        </p:spPr>
        <p:txBody>
          <a:bodyPr wrap="square" rtlCol="0" anchor="t">
            <a:spAutoFit/>
          </a:bodyPr>
          <a:lstStyle/>
          <a:p>
            <a:pPr algn="l"/>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mn-ea"/>
              </a:rPr>
              <a:t>产品质保</a:t>
            </a:r>
          </a:p>
        </p:txBody>
      </p:sp>
      <p:sp>
        <p:nvSpPr>
          <p:cNvPr id="17" name="文本框 16"/>
          <p:cNvSpPr txBox="1"/>
          <p:nvPr/>
        </p:nvSpPr>
        <p:spPr>
          <a:xfrm>
            <a:off x="2642713" y="4960873"/>
            <a:ext cx="1554480" cy="368300"/>
          </a:xfrm>
          <a:prstGeom prst="rect">
            <a:avLst/>
          </a:prstGeom>
          <a:noFill/>
        </p:spPr>
        <p:txBody>
          <a:bodyPr wrap="none" rtlCol="0">
            <a:spAutoFit/>
          </a:bodyPr>
          <a:lstStyle/>
          <a:p>
            <a:pPr algn="ctr">
              <a:lnSpc>
                <a:spcPct val="100000"/>
              </a:lnSpc>
            </a:pPr>
            <a:r>
              <a:rPr lang="zh-CN" altLang="en-US" dirty="0">
                <a:latin typeface="微软雅黑" panose="020B0503020204020204" pitchFamily="34" charset="-122"/>
                <a:ea typeface="微软雅黑" panose="020B0503020204020204" pitchFamily="34" charset="-122"/>
                <a:cs typeface="+mn-ea"/>
                <a:sym typeface="+mn-lt"/>
              </a:rPr>
              <a:t>组件线性衰减</a:t>
            </a:r>
          </a:p>
        </p:txBody>
      </p:sp>
      <p:pic>
        <p:nvPicPr>
          <p:cNvPr id="5" name="图片 4" descr="未标题-1_画板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60975" y="3684905"/>
            <a:ext cx="6217920" cy="2381250"/>
          </a:xfrm>
          <a:prstGeom prst="rect">
            <a:avLst/>
          </a:prstGeom>
        </p:spPr>
      </p:pic>
      <p:sp>
        <p:nvSpPr>
          <p:cNvPr id="12" name="文本框 11"/>
          <p:cNvSpPr txBox="1"/>
          <p:nvPr/>
        </p:nvSpPr>
        <p:spPr>
          <a:xfrm>
            <a:off x="625000" y="4227448"/>
            <a:ext cx="1270635" cy="706755"/>
          </a:xfrm>
          <a:prstGeom prst="rect">
            <a:avLst/>
          </a:prstGeom>
          <a:noFill/>
        </p:spPr>
        <p:txBody>
          <a:bodyPr wrap="none" rtlCol="0">
            <a:spAutoFit/>
          </a:bodyPr>
          <a:lstStyle/>
          <a:p>
            <a:pPr algn="ctr">
              <a:lnSpc>
                <a:spcPct val="100000"/>
              </a:lnSpc>
            </a:pPr>
            <a:r>
              <a:rPr lang="en-US" altLang="zh-CN" sz="4000" b="1" dirty="0">
                <a:solidFill>
                  <a:srgbClr val="0CAF71"/>
                </a:solidFill>
                <a:latin typeface="微软雅黑" panose="020B0503020204020204" pitchFamily="34" charset="-122"/>
                <a:ea typeface="微软雅黑" panose="020B0503020204020204" pitchFamily="34" charset="-122"/>
                <a:cs typeface="+mn-ea"/>
                <a:sym typeface="+mn-lt"/>
              </a:rPr>
              <a:t>2.0</a:t>
            </a:r>
            <a:r>
              <a:rPr lang="en-US" altLang="zh-CN" sz="2800" dirty="0">
                <a:solidFill>
                  <a:srgbClr val="0CAF71"/>
                </a:solidFill>
                <a:latin typeface="微软雅黑" panose="020B0503020204020204" pitchFamily="34" charset="-122"/>
                <a:ea typeface="微软雅黑" panose="020B0503020204020204" pitchFamily="34" charset="-122"/>
                <a:cs typeface="+mn-ea"/>
                <a:sym typeface="+mn-lt"/>
              </a:rPr>
              <a:t>%</a:t>
            </a:r>
          </a:p>
        </p:txBody>
      </p:sp>
      <p:sp>
        <p:nvSpPr>
          <p:cNvPr id="14" name="文本框 13"/>
          <p:cNvSpPr txBox="1"/>
          <p:nvPr/>
        </p:nvSpPr>
        <p:spPr>
          <a:xfrm>
            <a:off x="653893" y="4960873"/>
            <a:ext cx="1097280" cy="368300"/>
          </a:xfrm>
          <a:prstGeom prst="rect">
            <a:avLst/>
          </a:prstGeom>
          <a:noFill/>
        </p:spPr>
        <p:txBody>
          <a:bodyPr wrap="none" rtlCol="0">
            <a:spAutoFit/>
          </a:bodyPr>
          <a:lstStyle/>
          <a:p>
            <a:pPr algn="ctr">
              <a:lnSpc>
                <a:spcPct val="100000"/>
              </a:lnSpc>
            </a:pPr>
            <a:r>
              <a:rPr lang="zh-CN" altLang="en-US" dirty="0">
                <a:latin typeface="微软雅黑" panose="020B0503020204020204" pitchFamily="34" charset="-122"/>
                <a:ea typeface="微软雅黑" panose="020B0503020204020204" pitchFamily="34" charset="-122"/>
                <a:cs typeface="+mn-ea"/>
                <a:sym typeface="+mn-lt"/>
              </a:rPr>
              <a:t>首年衰减</a:t>
            </a:r>
          </a:p>
        </p:txBody>
      </p:sp>
      <p:sp>
        <p:nvSpPr>
          <p:cNvPr id="16" name="文本框 15"/>
          <p:cNvSpPr txBox="1"/>
          <p:nvPr/>
        </p:nvSpPr>
        <p:spPr>
          <a:xfrm>
            <a:off x="2628108" y="4227448"/>
            <a:ext cx="1583690" cy="706755"/>
          </a:xfrm>
          <a:prstGeom prst="rect">
            <a:avLst/>
          </a:prstGeom>
          <a:noFill/>
        </p:spPr>
        <p:txBody>
          <a:bodyPr wrap="none" rtlCol="0">
            <a:spAutoFit/>
          </a:bodyPr>
          <a:lstStyle/>
          <a:p>
            <a:pPr algn="ctr">
              <a:lnSpc>
                <a:spcPct val="100000"/>
              </a:lnSpc>
            </a:pPr>
            <a:r>
              <a:rPr lang="en-US" altLang="zh-CN" sz="4000" b="1" dirty="0">
                <a:solidFill>
                  <a:srgbClr val="0CAF71"/>
                </a:solidFill>
                <a:latin typeface="微软雅黑" panose="020B0503020204020204" pitchFamily="34" charset="-122"/>
                <a:ea typeface="微软雅黑" panose="020B0503020204020204" pitchFamily="34" charset="-122"/>
                <a:cs typeface="+mn-ea"/>
                <a:sym typeface="+mn-lt"/>
              </a:rPr>
              <a:t>0.55</a:t>
            </a:r>
            <a:r>
              <a:rPr lang="en-US" altLang="zh-CN" sz="2800" dirty="0">
                <a:solidFill>
                  <a:srgbClr val="0CAF71"/>
                </a:solidFill>
                <a:latin typeface="微软雅黑" panose="020B0503020204020204" pitchFamily="34" charset="-122"/>
                <a:ea typeface="微软雅黑" panose="020B0503020204020204" pitchFamily="34" charset="-122"/>
                <a:cs typeface="+mn-ea"/>
                <a:sym typeface="+mn-lt"/>
              </a:rPr>
              <a:t>%</a:t>
            </a:r>
          </a:p>
        </p:txBody>
      </p:sp>
      <p:grpSp>
        <p:nvGrpSpPr>
          <p:cNvPr id="22" name="组合 21"/>
          <p:cNvGrpSpPr/>
          <p:nvPr/>
        </p:nvGrpSpPr>
        <p:grpSpPr>
          <a:xfrm>
            <a:off x="337820" y="6312535"/>
            <a:ext cx="11511280" cy="286385"/>
            <a:chOff x="532" y="9941"/>
            <a:chExt cx="18128" cy="451"/>
          </a:xfrm>
        </p:grpSpPr>
        <p:sp>
          <p:nvSpPr>
            <p:cNvPr id="23" name="文本框 22"/>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24" name="直接连接符 23"/>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sp>
        <p:nvSpPr>
          <p:cNvPr id="2" name="文本框 1">
            <a:extLst>
              <a:ext uri="{FF2B5EF4-FFF2-40B4-BE49-F238E27FC236}">
                <a16:creationId xmlns:a16="http://schemas.microsoft.com/office/drawing/2014/main" id="{53CCCDFB-201A-9479-31ED-B7220BF16B7E}"/>
              </a:ext>
            </a:extLst>
          </p:cNvPr>
          <p:cNvSpPr txBox="1"/>
          <p:nvPr/>
        </p:nvSpPr>
        <p:spPr>
          <a:xfrm>
            <a:off x="622591" y="5448828"/>
            <a:ext cx="4011034" cy="372025"/>
          </a:xfrm>
          <a:prstGeom prst="rect">
            <a:avLst/>
          </a:prstGeom>
          <a:noFill/>
        </p:spPr>
        <p:txBody>
          <a:bodyPr wrap="none" rtlCol="0">
            <a:spAutoFit/>
          </a:bodyPr>
          <a:lstStyle/>
          <a:p>
            <a:pPr>
              <a:lnSpc>
                <a:spcPct val="125000"/>
              </a:lnSpc>
            </a:pPr>
            <a:r>
              <a:rPr lang="zh-CN" altLang="en-US" sz="1400" dirty="0">
                <a:solidFill>
                  <a:schemeClr val="tx1">
                    <a:lumMod val="95000"/>
                    <a:lumOff val="5000"/>
                    <a:alpha val="48000"/>
                  </a:schemeClr>
                </a:solidFill>
                <a:latin typeface="微软雅黑" panose="020B0503020204020204" pitchFamily="34" charset="-122"/>
                <a:ea typeface="微软雅黑" panose="020B0503020204020204" pitchFamily="34" charset="-122"/>
                <a:cs typeface="+mn-ea"/>
                <a:sym typeface="+mn-lt"/>
              </a:rPr>
              <a:t>双面组件首年衰减</a:t>
            </a:r>
            <a:r>
              <a:rPr lang="en-US" altLang="zh-CN" sz="1600" b="1" dirty="0">
                <a:solidFill>
                  <a:srgbClr val="00B050">
                    <a:alpha val="48000"/>
                  </a:srgbClr>
                </a:solidFill>
                <a:latin typeface="Microsoft YaHei" panose="020B0503020204020204" charset="-122"/>
                <a:ea typeface="Microsoft YaHei" panose="020B0503020204020204" charset="-122"/>
                <a:cs typeface="+mn-ea"/>
                <a:sym typeface="+mn-lt"/>
              </a:rPr>
              <a:t>2.0%</a:t>
            </a:r>
            <a:r>
              <a:rPr lang="zh-CN" altLang="en-US" sz="1400" dirty="0">
                <a:solidFill>
                  <a:schemeClr val="tx1">
                    <a:alpha val="48000"/>
                  </a:schemeClr>
                </a:solidFill>
                <a:latin typeface="微软雅黑" panose="020B0503020204020204" pitchFamily="34" charset="-122"/>
                <a:ea typeface="微软雅黑" panose="020B0503020204020204" pitchFamily="34" charset="-122"/>
                <a:cs typeface="+mn-ea"/>
                <a:sym typeface="+mn-lt"/>
              </a:rPr>
              <a:t>，组件线性衰减</a:t>
            </a:r>
            <a:r>
              <a:rPr lang="en-US" altLang="zh-CN" sz="1600" b="1" dirty="0">
                <a:solidFill>
                  <a:srgbClr val="00B050">
                    <a:alpha val="48000"/>
                  </a:srgbClr>
                </a:solidFill>
                <a:latin typeface="Microsoft YaHei" panose="020B0503020204020204" charset="-122"/>
                <a:ea typeface="Microsoft YaHei" panose="020B0503020204020204" charset="-122"/>
                <a:cs typeface="+mn-ea"/>
                <a:sym typeface="+mn-lt"/>
              </a:rPr>
              <a:t>0.45%</a:t>
            </a:r>
          </a:p>
        </p:txBody>
      </p:sp>
      <p:pic>
        <p:nvPicPr>
          <p:cNvPr id="3" name="图片 2" descr="53_画板 1_画板 1">
            <a:extLst>
              <a:ext uri="{FF2B5EF4-FFF2-40B4-BE49-F238E27FC236}">
                <a16:creationId xmlns:a16="http://schemas.microsoft.com/office/drawing/2014/main" id="{B185699E-0FC2-82F5-281D-8189C03952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Tree>
    <p:custDataLst>
      <p:tags r:id="rId1"/>
    </p:custData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摄图网_401455322_3d创意蓝色商务背景（企业商用）"/>
          <p:cNvPicPr>
            <a:picLocks noChangeAspect="1"/>
          </p:cNvPicPr>
          <p:nvPr/>
        </p:nvPicPr>
        <p:blipFill>
          <a:blip r:embed="rId3" cstate="email">
            <a:grayscl/>
            <a:lum bright="-12000"/>
            <a:extLst>
              <a:ext uri="{28A0092B-C50C-407E-A947-70E740481C1C}">
                <a14:useLocalDpi xmlns:a14="http://schemas.microsoft.com/office/drawing/2010/main"/>
              </a:ext>
            </a:extLst>
          </a:blip>
          <a:stretch>
            <a:fillRect/>
          </a:stretch>
        </p:blipFill>
        <p:spPr>
          <a:xfrm>
            <a:off x="0" y="0"/>
            <a:ext cx="12192000" cy="6860540"/>
          </a:xfrm>
          <a:prstGeom prst="rect">
            <a:avLst/>
          </a:prstGeom>
        </p:spPr>
      </p:pic>
      <p:sp>
        <p:nvSpPr>
          <p:cNvPr id="13" name="矩形 12"/>
          <p:cNvSpPr/>
          <p:nvPr/>
        </p:nvSpPr>
        <p:spPr>
          <a:xfrm>
            <a:off x="0" y="0"/>
            <a:ext cx="12192000" cy="6858000"/>
          </a:xfrm>
          <a:prstGeom prst="rect">
            <a:avLst/>
          </a:prstGeom>
          <a:gradFill>
            <a:gsLst>
              <a:gs pos="0">
                <a:schemeClr val="tx2">
                  <a:alpha val="40000"/>
                </a:schemeClr>
              </a:gs>
              <a:gs pos="50000">
                <a:schemeClr val="tx2">
                  <a:alpha val="20000"/>
                </a:schemeClr>
              </a:gs>
              <a:gs pos="100000">
                <a:schemeClr val="tx2">
                  <a:alpha val="50000"/>
                </a:schemeClr>
              </a:gs>
            </a:gsLst>
            <a:lin ang="5400000" scaled="0"/>
          </a:gra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grpSp>
        <p:nvGrpSpPr>
          <p:cNvPr id="12" name="组合 11"/>
          <p:cNvGrpSpPr/>
          <p:nvPr/>
        </p:nvGrpSpPr>
        <p:grpSpPr>
          <a:xfrm>
            <a:off x="337820" y="6312535"/>
            <a:ext cx="11511280" cy="287020"/>
            <a:chOff x="532" y="9941"/>
            <a:chExt cx="18128" cy="452"/>
          </a:xfrm>
        </p:grpSpPr>
        <p:sp>
          <p:nvSpPr>
            <p:cNvPr id="2" name="文本框 1"/>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mj-ea"/>
                  <a:ea typeface="+mj-ea"/>
                  <a:sym typeface="+mn-ea"/>
                </a:rPr>
                <a:t>品质铸造价值</a:t>
              </a:r>
            </a:p>
          </p:txBody>
        </p:sp>
        <p:cxnSp>
          <p:nvCxnSpPr>
            <p:cNvPr id="4" name="直接连接符 3"/>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795" y="10054"/>
              <a:ext cx="2865" cy="339"/>
            </a:xfrm>
            <a:prstGeom prst="rect">
              <a:avLst/>
            </a:prstGeom>
            <a:noFill/>
          </p:spPr>
          <p:txBody>
            <a:bodyPr wrap="none" lIns="0" tIns="0" rIns="0" bIns="0" rtlCol="0" anchor="t">
              <a:spAutoFit/>
            </a:bodyPr>
            <a:lstStyle/>
            <a:p>
              <a:pPr algn="r"/>
              <a:r>
                <a:rPr lang="en-US" altLang="zh-CN" sz="1400" dirty="0">
                  <a:solidFill>
                    <a:schemeClr val="bg1"/>
                  </a:solidFill>
                  <a:latin typeface="+mj-ea"/>
                  <a:ea typeface="+mj-ea"/>
                  <a:sym typeface="+mn-ea"/>
                </a:rPr>
                <a:t>www.haitai-solar.com</a:t>
              </a:r>
            </a:p>
          </p:txBody>
        </p:sp>
      </p:grpSp>
      <p:pic>
        <p:nvPicPr>
          <p:cNvPr id="71" name="图片 70" descr="摄图网_401455322_3d创意蓝色商务背景（企业商用）">
            <a:extLst>
              <a:ext uri="{FF2B5EF4-FFF2-40B4-BE49-F238E27FC236}">
                <a16:creationId xmlns:a16="http://schemas.microsoft.com/office/drawing/2014/main" id="{2F8C80C3-F91D-71A6-0E11-FE026279A745}"/>
              </a:ext>
            </a:extLst>
          </p:cNvPr>
          <p:cNvPicPr>
            <a:picLocks noChangeAspect="1"/>
          </p:cNvPicPr>
          <p:nvPr/>
        </p:nvPicPr>
        <p:blipFill>
          <a:blip r:embed="rId3" cstate="email">
            <a:grayscl/>
            <a:lum bright="-12000"/>
            <a:extLst>
              <a:ext uri="{28A0092B-C50C-407E-A947-70E740481C1C}">
                <a14:useLocalDpi xmlns:a14="http://schemas.microsoft.com/office/drawing/2010/main"/>
              </a:ext>
            </a:extLst>
          </a:blip>
          <a:stretch>
            <a:fillRect/>
          </a:stretch>
        </p:blipFill>
        <p:spPr>
          <a:xfrm>
            <a:off x="0" y="0"/>
            <a:ext cx="12192000" cy="6860540"/>
          </a:xfrm>
          <a:prstGeom prst="rect">
            <a:avLst/>
          </a:prstGeom>
        </p:spPr>
      </p:pic>
      <p:sp>
        <p:nvSpPr>
          <p:cNvPr id="81" name="矩形 80">
            <a:extLst>
              <a:ext uri="{FF2B5EF4-FFF2-40B4-BE49-F238E27FC236}">
                <a16:creationId xmlns:a16="http://schemas.microsoft.com/office/drawing/2014/main" id="{D62AF0D6-9474-77D5-ADBA-FF8EB6195C6E}"/>
              </a:ext>
            </a:extLst>
          </p:cNvPr>
          <p:cNvSpPr/>
          <p:nvPr/>
        </p:nvSpPr>
        <p:spPr>
          <a:xfrm>
            <a:off x="0" y="0"/>
            <a:ext cx="12192000" cy="6858000"/>
          </a:xfrm>
          <a:prstGeom prst="rect">
            <a:avLst/>
          </a:prstGeom>
          <a:gradFill>
            <a:gsLst>
              <a:gs pos="0">
                <a:schemeClr val="tx2">
                  <a:alpha val="40000"/>
                </a:schemeClr>
              </a:gs>
              <a:gs pos="50000">
                <a:schemeClr val="tx2">
                  <a:alpha val="20000"/>
                </a:schemeClr>
              </a:gs>
              <a:gs pos="100000">
                <a:schemeClr val="tx2">
                  <a:alpha val="5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panose="020B0500000000000000" charset="-122"/>
              <a:cs typeface="+mn-cs"/>
            </a:endParaRPr>
          </a:p>
        </p:txBody>
      </p:sp>
      <p:sp>
        <p:nvSpPr>
          <p:cNvPr id="82" name="矩形: 圆角 81">
            <a:extLst>
              <a:ext uri="{FF2B5EF4-FFF2-40B4-BE49-F238E27FC236}">
                <a16:creationId xmlns:a16="http://schemas.microsoft.com/office/drawing/2014/main" id="{E1354E56-B97A-41F3-C1C0-89853ED035B8}"/>
              </a:ext>
            </a:extLst>
          </p:cNvPr>
          <p:cNvSpPr/>
          <p:nvPr/>
        </p:nvSpPr>
        <p:spPr>
          <a:xfrm>
            <a:off x="1066800"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3" name="矩形: 圆角 103">
            <a:extLst>
              <a:ext uri="{FF2B5EF4-FFF2-40B4-BE49-F238E27FC236}">
                <a16:creationId xmlns:a16="http://schemas.microsoft.com/office/drawing/2014/main" id="{CCBBCBAF-9F56-27AF-45AE-58428D3E479B}"/>
              </a:ext>
            </a:extLst>
          </p:cNvPr>
          <p:cNvSpPr/>
          <p:nvPr/>
        </p:nvSpPr>
        <p:spPr>
          <a:xfrm>
            <a:off x="2181225"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4" name="矩形: 圆角 103">
            <a:extLst>
              <a:ext uri="{FF2B5EF4-FFF2-40B4-BE49-F238E27FC236}">
                <a16:creationId xmlns:a16="http://schemas.microsoft.com/office/drawing/2014/main" id="{B304256C-FC71-322D-DAC1-A9A82AC4BA73}"/>
              </a:ext>
            </a:extLst>
          </p:cNvPr>
          <p:cNvSpPr/>
          <p:nvPr/>
        </p:nvSpPr>
        <p:spPr>
          <a:xfrm>
            <a:off x="3295650"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5" name="矩形: 圆角 103">
            <a:extLst>
              <a:ext uri="{FF2B5EF4-FFF2-40B4-BE49-F238E27FC236}">
                <a16:creationId xmlns:a16="http://schemas.microsoft.com/office/drawing/2014/main" id="{0076E008-AAAE-2072-FC61-72A38B213328}"/>
              </a:ext>
            </a:extLst>
          </p:cNvPr>
          <p:cNvSpPr/>
          <p:nvPr/>
        </p:nvSpPr>
        <p:spPr>
          <a:xfrm>
            <a:off x="4410075"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6" name="矩形: 圆角 103">
            <a:extLst>
              <a:ext uri="{FF2B5EF4-FFF2-40B4-BE49-F238E27FC236}">
                <a16:creationId xmlns:a16="http://schemas.microsoft.com/office/drawing/2014/main" id="{C285EF7A-CF31-4FE8-DBBF-3FB2AD21B817}"/>
              </a:ext>
            </a:extLst>
          </p:cNvPr>
          <p:cNvSpPr/>
          <p:nvPr/>
        </p:nvSpPr>
        <p:spPr>
          <a:xfrm>
            <a:off x="5524500"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7" name="矩形: 圆角 103">
            <a:extLst>
              <a:ext uri="{FF2B5EF4-FFF2-40B4-BE49-F238E27FC236}">
                <a16:creationId xmlns:a16="http://schemas.microsoft.com/office/drawing/2014/main" id="{CE1587F4-82F8-9BF7-2392-05D267457810}"/>
              </a:ext>
            </a:extLst>
          </p:cNvPr>
          <p:cNvSpPr/>
          <p:nvPr/>
        </p:nvSpPr>
        <p:spPr>
          <a:xfrm>
            <a:off x="6638925"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8" name="矩形: 圆角 103">
            <a:extLst>
              <a:ext uri="{FF2B5EF4-FFF2-40B4-BE49-F238E27FC236}">
                <a16:creationId xmlns:a16="http://schemas.microsoft.com/office/drawing/2014/main" id="{8FCBB9DD-D76D-6F7B-CF94-330E8F266490}"/>
              </a:ext>
            </a:extLst>
          </p:cNvPr>
          <p:cNvSpPr/>
          <p:nvPr/>
        </p:nvSpPr>
        <p:spPr>
          <a:xfrm>
            <a:off x="7753350"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9" name="矩形: 圆角 103">
            <a:extLst>
              <a:ext uri="{FF2B5EF4-FFF2-40B4-BE49-F238E27FC236}">
                <a16:creationId xmlns:a16="http://schemas.microsoft.com/office/drawing/2014/main" id="{5EF767EE-1A0B-ABF4-6679-0E07667BAAC4}"/>
              </a:ext>
            </a:extLst>
          </p:cNvPr>
          <p:cNvSpPr/>
          <p:nvPr/>
        </p:nvSpPr>
        <p:spPr>
          <a:xfrm>
            <a:off x="8867775"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0" name="矩形: 圆角 103">
            <a:extLst>
              <a:ext uri="{FF2B5EF4-FFF2-40B4-BE49-F238E27FC236}">
                <a16:creationId xmlns:a16="http://schemas.microsoft.com/office/drawing/2014/main" id="{947ED906-2F42-1374-6A4E-B189DEFFFB6C}"/>
              </a:ext>
            </a:extLst>
          </p:cNvPr>
          <p:cNvSpPr/>
          <p:nvPr/>
        </p:nvSpPr>
        <p:spPr>
          <a:xfrm>
            <a:off x="9982200" y="3276600"/>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1" name="矩形: 圆角 103">
            <a:extLst>
              <a:ext uri="{FF2B5EF4-FFF2-40B4-BE49-F238E27FC236}">
                <a16:creationId xmlns:a16="http://schemas.microsoft.com/office/drawing/2014/main" id="{C896A6A6-6EA0-F48C-9E8C-AB2D013169F7}"/>
              </a:ext>
            </a:extLst>
          </p:cNvPr>
          <p:cNvSpPr/>
          <p:nvPr/>
        </p:nvSpPr>
        <p:spPr>
          <a:xfrm>
            <a:off x="1050925"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2" name="矩形: 圆角 103">
            <a:extLst>
              <a:ext uri="{FF2B5EF4-FFF2-40B4-BE49-F238E27FC236}">
                <a16:creationId xmlns:a16="http://schemas.microsoft.com/office/drawing/2014/main" id="{B73598C0-20F0-5F05-C3FD-2CFA92BDD3C5}"/>
              </a:ext>
            </a:extLst>
          </p:cNvPr>
          <p:cNvSpPr/>
          <p:nvPr/>
        </p:nvSpPr>
        <p:spPr>
          <a:xfrm>
            <a:off x="2165350"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3" name="矩形: 圆角 103">
            <a:extLst>
              <a:ext uri="{FF2B5EF4-FFF2-40B4-BE49-F238E27FC236}">
                <a16:creationId xmlns:a16="http://schemas.microsoft.com/office/drawing/2014/main" id="{B81E38DC-3861-2DFD-09F8-24091DBCCD5D}"/>
              </a:ext>
            </a:extLst>
          </p:cNvPr>
          <p:cNvSpPr/>
          <p:nvPr/>
        </p:nvSpPr>
        <p:spPr>
          <a:xfrm>
            <a:off x="3279775"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4" name="矩形: 圆角 103">
            <a:extLst>
              <a:ext uri="{FF2B5EF4-FFF2-40B4-BE49-F238E27FC236}">
                <a16:creationId xmlns:a16="http://schemas.microsoft.com/office/drawing/2014/main" id="{CC2CC517-5AA4-4080-7C27-1D5BC20F6C7B}"/>
              </a:ext>
            </a:extLst>
          </p:cNvPr>
          <p:cNvSpPr/>
          <p:nvPr/>
        </p:nvSpPr>
        <p:spPr>
          <a:xfrm>
            <a:off x="4394200"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5" name="矩形: 圆角 103">
            <a:extLst>
              <a:ext uri="{FF2B5EF4-FFF2-40B4-BE49-F238E27FC236}">
                <a16:creationId xmlns:a16="http://schemas.microsoft.com/office/drawing/2014/main" id="{F58069AD-EAD0-CE02-DF32-1C894C9BD73E}"/>
              </a:ext>
            </a:extLst>
          </p:cNvPr>
          <p:cNvSpPr/>
          <p:nvPr/>
        </p:nvSpPr>
        <p:spPr>
          <a:xfrm>
            <a:off x="5508625"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6" name="矩形: 圆角 103">
            <a:extLst>
              <a:ext uri="{FF2B5EF4-FFF2-40B4-BE49-F238E27FC236}">
                <a16:creationId xmlns:a16="http://schemas.microsoft.com/office/drawing/2014/main" id="{B9FDED6E-3F84-2EEF-0D33-6119DFDF3BAD}"/>
              </a:ext>
            </a:extLst>
          </p:cNvPr>
          <p:cNvSpPr/>
          <p:nvPr/>
        </p:nvSpPr>
        <p:spPr>
          <a:xfrm>
            <a:off x="6623050"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7" name="矩形: 圆角 103">
            <a:extLst>
              <a:ext uri="{FF2B5EF4-FFF2-40B4-BE49-F238E27FC236}">
                <a16:creationId xmlns:a16="http://schemas.microsoft.com/office/drawing/2014/main" id="{C640FC79-061A-672E-D873-9E6CDD4AFEEB}"/>
              </a:ext>
            </a:extLst>
          </p:cNvPr>
          <p:cNvSpPr/>
          <p:nvPr/>
        </p:nvSpPr>
        <p:spPr>
          <a:xfrm>
            <a:off x="7737475"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8" name="矩形: 圆角 103">
            <a:extLst>
              <a:ext uri="{FF2B5EF4-FFF2-40B4-BE49-F238E27FC236}">
                <a16:creationId xmlns:a16="http://schemas.microsoft.com/office/drawing/2014/main" id="{91C279CC-2CB4-AFB8-8E37-036F1370F145}"/>
              </a:ext>
            </a:extLst>
          </p:cNvPr>
          <p:cNvSpPr/>
          <p:nvPr/>
        </p:nvSpPr>
        <p:spPr>
          <a:xfrm>
            <a:off x="8851900"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99" name="矩形: 圆角 103">
            <a:extLst>
              <a:ext uri="{FF2B5EF4-FFF2-40B4-BE49-F238E27FC236}">
                <a16:creationId xmlns:a16="http://schemas.microsoft.com/office/drawing/2014/main" id="{F8CE05C5-038D-2A66-50F1-D7DC91486650}"/>
              </a:ext>
            </a:extLst>
          </p:cNvPr>
          <p:cNvSpPr/>
          <p:nvPr/>
        </p:nvSpPr>
        <p:spPr>
          <a:xfrm>
            <a:off x="9966325" y="4420235"/>
            <a:ext cx="854710" cy="854075"/>
          </a:xfrm>
          <a:prstGeom prst="roundRect">
            <a:avLst/>
          </a:prstGeom>
          <a:gradFill>
            <a:gsLst>
              <a:gs pos="100000">
                <a:schemeClr val="bg1">
                  <a:alpha val="84000"/>
                </a:schemeClr>
              </a:gs>
              <a:gs pos="0">
                <a:schemeClr val="bg1">
                  <a:lumMod val="95000"/>
                  <a:alpha val="60000"/>
                </a:schemeClr>
              </a:gs>
            </a:gsLst>
            <a:lin ang="27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pic>
        <p:nvPicPr>
          <p:cNvPr id="100" name="图片 99" descr="22-2">
            <a:extLst>
              <a:ext uri="{FF2B5EF4-FFF2-40B4-BE49-F238E27FC236}">
                <a16:creationId xmlns:a16="http://schemas.microsoft.com/office/drawing/2014/main" id="{528CC4B9-BE3A-864E-47FF-B341087D7BD3}"/>
              </a:ext>
            </a:extLst>
          </p:cNvPr>
          <p:cNvPicPr>
            <a:picLocks noChangeAspect="1"/>
          </p:cNvPicPr>
          <p:nvPr/>
        </p:nvPicPr>
        <p:blipFill>
          <a:blip r:embed="rId4" cstate="email">
            <a:lum bright="-100000" contrast="100000"/>
            <a:extLst>
              <a:ext uri="{28A0092B-C50C-407E-A947-70E740481C1C}">
                <a14:useLocalDpi xmlns:a14="http://schemas.microsoft.com/office/drawing/2010/main"/>
              </a:ext>
            </a:extLst>
          </a:blip>
          <a:srcRect/>
          <a:stretch>
            <a:fillRect/>
          </a:stretch>
        </p:blipFill>
        <p:spPr>
          <a:xfrm>
            <a:off x="1050925" y="4500245"/>
            <a:ext cx="814070" cy="708660"/>
          </a:xfrm>
          <a:prstGeom prst="rect">
            <a:avLst/>
          </a:prstGeom>
          <a:noFill/>
          <a:ln w="6350">
            <a:noFill/>
          </a:ln>
          <a:effectLst/>
        </p:spPr>
      </p:pic>
      <p:pic>
        <p:nvPicPr>
          <p:cNvPr id="101" name="图片 100" descr="22-2">
            <a:extLst>
              <a:ext uri="{FF2B5EF4-FFF2-40B4-BE49-F238E27FC236}">
                <a16:creationId xmlns:a16="http://schemas.microsoft.com/office/drawing/2014/main" id="{D8FE3C39-976A-808A-E928-F237F04898E7}"/>
              </a:ext>
            </a:extLst>
          </p:cNvPr>
          <p:cNvPicPr>
            <a:picLocks noChangeAspect="1"/>
          </p:cNvPicPr>
          <p:nvPr/>
        </p:nvPicPr>
        <p:blipFill>
          <a:blip r:embed="rId5" cstate="email">
            <a:lum bright="-56000" contrast="100000"/>
            <a:extLst>
              <a:ext uri="{28A0092B-C50C-407E-A947-70E740481C1C}">
                <a14:useLocalDpi xmlns:a14="http://schemas.microsoft.com/office/drawing/2010/main"/>
              </a:ext>
            </a:extLst>
          </a:blip>
          <a:srcRect/>
          <a:stretch>
            <a:fillRect/>
          </a:stretch>
        </p:blipFill>
        <p:spPr>
          <a:xfrm>
            <a:off x="6781800" y="3383280"/>
            <a:ext cx="569595" cy="708660"/>
          </a:xfrm>
          <a:prstGeom prst="rect">
            <a:avLst/>
          </a:prstGeom>
        </p:spPr>
      </p:pic>
      <p:pic>
        <p:nvPicPr>
          <p:cNvPr id="102" name="图片 101" descr="22-2">
            <a:extLst>
              <a:ext uri="{FF2B5EF4-FFF2-40B4-BE49-F238E27FC236}">
                <a16:creationId xmlns:a16="http://schemas.microsoft.com/office/drawing/2014/main" id="{0AE1C89F-BF95-6AE7-0FC1-94EF074245AF}"/>
              </a:ext>
            </a:extLst>
          </p:cNvPr>
          <p:cNvPicPr>
            <a:picLocks noChangeAspect="1"/>
          </p:cNvPicPr>
          <p:nvPr/>
        </p:nvPicPr>
        <p:blipFill>
          <a:blip r:embed="rId6" cstate="email">
            <a:lum bright="-26000" contrast="100000"/>
            <a:extLst>
              <a:ext uri="{28A0092B-C50C-407E-A947-70E740481C1C}">
                <a14:useLocalDpi xmlns:a14="http://schemas.microsoft.com/office/drawing/2010/main"/>
              </a:ext>
            </a:extLst>
          </a:blip>
          <a:srcRect/>
          <a:stretch>
            <a:fillRect/>
          </a:stretch>
        </p:blipFill>
        <p:spPr>
          <a:xfrm>
            <a:off x="7891145" y="3326765"/>
            <a:ext cx="579755" cy="803910"/>
          </a:xfrm>
          <a:prstGeom prst="rect">
            <a:avLst/>
          </a:prstGeom>
        </p:spPr>
      </p:pic>
      <p:pic>
        <p:nvPicPr>
          <p:cNvPr id="103" name="图片 102" descr="22-2">
            <a:extLst>
              <a:ext uri="{FF2B5EF4-FFF2-40B4-BE49-F238E27FC236}">
                <a16:creationId xmlns:a16="http://schemas.microsoft.com/office/drawing/2014/main" id="{63625607-9961-2F55-B705-16A1B70ED15B}"/>
              </a:ext>
            </a:extLst>
          </p:cNvPr>
          <p:cNvPicPr>
            <a:picLocks noChangeAspect="1"/>
          </p:cNvPicPr>
          <p:nvPr/>
        </p:nvPicPr>
        <p:blipFill>
          <a:blip r:embed="rId7" cstate="email">
            <a:lum bright="-100000" contrast="100000"/>
            <a:extLst>
              <a:ext uri="{28A0092B-C50C-407E-A947-70E740481C1C}">
                <a14:useLocalDpi xmlns:a14="http://schemas.microsoft.com/office/drawing/2010/main"/>
              </a:ext>
            </a:extLst>
          </a:blip>
          <a:srcRect/>
          <a:stretch>
            <a:fillRect/>
          </a:stretch>
        </p:blipFill>
        <p:spPr>
          <a:xfrm>
            <a:off x="10101580" y="3293745"/>
            <a:ext cx="670560" cy="819150"/>
          </a:xfrm>
          <a:prstGeom prst="rect">
            <a:avLst/>
          </a:prstGeom>
          <a:noFill/>
          <a:ln w="6350">
            <a:noFill/>
          </a:ln>
          <a:effectLst/>
        </p:spPr>
      </p:pic>
      <p:pic>
        <p:nvPicPr>
          <p:cNvPr id="105" name="图片 104" descr="22-2">
            <a:extLst>
              <a:ext uri="{FF2B5EF4-FFF2-40B4-BE49-F238E27FC236}">
                <a16:creationId xmlns:a16="http://schemas.microsoft.com/office/drawing/2014/main" id="{04D15544-5058-0E7D-BE82-16790CD537FE}"/>
              </a:ext>
            </a:extLst>
          </p:cNvPr>
          <p:cNvPicPr>
            <a:picLocks noChangeAspect="1"/>
          </p:cNvPicPr>
          <p:nvPr/>
        </p:nvPicPr>
        <p:blipFill>
          <a:blip r:embed="rId8" cstate="email">
            <a:lum bright="-50000" contrast="100000"/>
            <a:extLst>
              <a:ext uri="{28A0092B-C50C-407E-A947-70E740481C1C}">
                <a14:useLocalDpi xmlns:a14="http://schemas.microsoft.com/office/drawing/2010/main"/>
              </a:ext>
            </a:extLst>
          </a:blip>
          <a:srcRect/>
          <a:stretch>
            <a:fillRect/>
          </a:stretch>
        </p:blipFill>
        <p:spPr>
          <a:xfrm>
            <a:off x="8851900" y="4531995"/>
            <a:ext cx="817245" cy="630555"/>
          </a:xfrm>
          <a:prstGeom prst="rect">
            <a:avLst/>
          </a:prstGeom>
        </p:spPr>
      </p:pic>
      <p:pic>
        <p:nvPicPr>
          <p:cNvPr id="106" name="图片 105" descr="22">
            <a:extLst>
              <a:ext uri="{FF2B5EF4-FFF2-40B4-BE49-F238E27FC236}">
                <a16:creationId xmlns:a16="http://schemas.microsoft.com/office/drawing/2014/main" id="{92826239-39CF-B7B7-8310-2F40D2810FB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86815" y="3402330"/>
            <a:ext cx="650240" cy="609600"/>
          </a:xfrm>
          <a:prstGeom prst="rect">
            <a:avLst/>
          </a:prstGeom>
        </p:spPr>
      </p:pic>
      <p:pic>
        <p:nvPicPr>
          <p:cNvPr id="107" name="图片 106" descr="22">
            <a:extLst>
              <a:ext uri="{FF2B5EF4-FFF2-40B4-BE49-F238E27FC236}">
                <a16:creationId xmlns:a16="http://schemas.microsoft.com/office/drawing/2014/main" id="{D6292A51-3931-BC88-7F6D-97A6ED4EC4F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270125" y="3382963"/>
            <a:ext cx="622935" cy="647065"/>
          </a:xfrm>
          <a:prstGeom prst="rect">
            <a:avLst/>
          </a:prstGeom>
        </p:spPr>
      </p:pic>
      <p:pic>
        <p:nvPicPr>
          <p:cNvPr id="108" name="图片 107" descr="22">
            <a:extLst>
              <a:ext uri="{FF2B5EF4-FFF2-40B4-BE49-F238E27FC236}">
                <a16:creationId xmlns:a16="http://schemas.microsoft.com/office/drawing/2014/main" id="{4250A5F2-4BDD-03F1-FCE1-137201B1BD63}"/>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459605" y="3347720"/>
            <a:ext cx="723265" cy="712470"/>
          </a:xfrm>
          <a:prstGeom prst="rect">
            <a:avLst/>
          </a:prstGeom>
          <a:noFill/>
          <a:ln w="6350">
            <a:noFill/>
          </a:ln>
          <a:effectLst/>
        </p:spPr>
      </p:pic>
      <p:pic>
        <p:nvPicPr>
          <p:cNvPr id="109" name="图片 108" descr="22">
            <a:extLst>
              <a:ext uri="{FF2B5EF4-FFF2-40B4-BE49-F238E27FC236}">
                <a16:creationId xmlns:a16="http://schemas.microsoft.com/office/drawing/2014/main" id="{028F81A7-C847-9C21-2148-AD459B96E83F}"/>
              </a:ext>
            </a:extLst>
          </p:cNvPr>
          <p:cNvPicPr>
            <a:picLocks noChangeAspect="1"/>
          </p:cNvPicPr>
          <p:nvPr/>
        </p:nvPicPr>
        <p:blipFill>
          <a:blip r:embed="rId12" cstate="email">
            <a:lum bright="-68000"/>
            <a:extLst>
              <a:ext uri="{28A0092B-C50C-407E-A947-70E740481C1C}">
                <a14:useLocalDpi xmlns:a14="http://schemas.microsoft.com/office/drawing/2010/main"/>
              </a:ext>
            </a:extLst>
          </a:blip>
          <a:srcRect/>
          <a:stretch>
            <a:fillRect/>
          </a:stretch>
        </p:blipFill>
        <p:spPr>
          <a:xfrm>
            <a:off x="5618480" y="4473575"/>
            <a:ext cx="707390" cy="696595"/>
          </a:xfrm>
          <a:prstGeom prst="rect">
            <a:avLst/>
          </a:prstGeom>
          <a:noFill/>
          <a:ln w="6350">
            <a:noFill/>
          </a:ln>
          <a:effectLst/>
        </p:spPr>
      </p:pic>
      <p:pic>
        <p:nvPicPr>
          <p:cNvPr id="110" name="图片 109" descr="22">
            <a:extLst>
              <a:ext uri="{FF2B5EF4-FFF2-40B4-BE49-F238E27FC236}">
                <a16:creationId xmlns:a16="http://schemas.microsoft.com/office/drawing/2014/main" id="{188E424C-B932-E31B-D6DD-AF7EED3B8067}"/>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9992360" y="4500245"/>
            <a:ext cx="812800" cy="599440"/>
          </a:xfrm>
          <a:prstGeom prst="rect">
            <a:avLst/>
          </a:prstGeom>
          <a:noFill/>
          <a:ln w="6350">
            <a:noFill/>
          </a:ln>
          <a:effectLst/>
        </p:spPr>
      </p:pic>
      <p:pic>
        <p:nvPicPr>
          <p:cNvPr id="111" name="图片 110" descr="22">
            <a:extLst>
              <a:ext uri="{FF2B5EF4-FFF2-40B4-BE49-F238E27FC236}">
                <a16:creationId xmlns:a16="http://schemas.microsoft.com/office/drawing/2014/main" id="{CB7F26EC-0623-3882-C657-FF4098004C7D}"/>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8924290" y="3292475"/>
            <a:ext cx="726440" cy="737870"/>
          </a:xfrm>
          <a:prstGeom prst="rect">
            <a:avLst/>
          </a:prstGeom>
          <a:noFill/>
          <a:ln w="6350">
            <a:noFill/>
          </a:ln>
          <a:effectLst/>
        </p:spPr>
      </p:pic>
      <p:pic>
        <p:nvPicPr>
          <p:cNvPr id="112" name="图片 111" descr="22">
            <a:extLst>
              <a:ext uri="{FF2B5EF4-FFF2-40B4-BE49-F238E27FC236}">
                <a16:creationId xmlns:a16="http://schemas.microsoft.com/office/drawing/2014/main" id="{1C8DEE55-78A7-7DF3-0CCC-3CF6AEBC300B}"/>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4453255" y="4513580"/>
            <a:ext cx="735330" cy="711200"/>
          </a:xfrm>
          <a:prstGeom prst="rect">
            <a:avLst/>
          </a:prstGeom>
        </p:spPr>
      </p:pic>
      <p:sp>
        <p:nvSpPr>
          <p:cNvPr id="113" name="文本框 112">
            <a:extLst>
              <a:ext uri="{FF2B5EF4-FFF2-40B4-BE49-F238E27FC236}">
                <a16:creationId xmlns:a16="http://schemas.microsoft.com/office/drawing/2014/main" id="{75CB348C-E2E8-9A27-CFE5-984183B49842}"/>
              </a:ext>
            </a:extLst>
          </p:cNvPr>
          <p:cNvSpPr txBox="1"/>
          <p:nvPr/>
        </p:nvSpPr>
        <p:spPr>
          <a:xfrm>
            <a:off x="317500" y="216535"/>
            <a:ext cx="2143760" cy="521970"/>
          </a:xfrm>
          <a:prstGeom prst="rect">
            <a:avLst/>
          </a:prstGeom>
          <a:noFill/>
        </p:spPr>
        <p:txBody>
          <a:bodyPr wrap="square" rtlCol="0" anchor="t">
            <a:spAutoFit/>
          </a:bodyPr>
          <a:lstStyle/>
          <a:p>
            <a:pPr algn="l"/>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mn-ea"/>
              </a:rPr>
              <a:t>产品认证</a:t>
            </a:r>
          </a:p>
        </p:txBody>
      </p:sp>
      <p:grpSp>
        <p:nvGrpSpPr>
          <p:cNvPr id="114" name="组合 113">
            <a:extLst>
              <a:ext uri="{FF2B5EF4-FFF2-40B4-BE49-F238E27FC236}">
                <a16:creationId xmlns:a16="http://schemas.microsoft.com/office/drawing/2014/main" id="{EA32B178-5DA3-F514-184A-D47F1F758D3F}"/>
              </a:ext>
            </a:extLst>
          </p:cNvPr>
          <p:cNvGrpSpPr/>
          <p:nvPr/>
        </p:nvGrpSpPr>
        <p:grpSpPr>
          <a:xfrm>
            <a:off x="337820" y="6312535"/>
            <a:ext cx="11511280" cy="286385"/>
            <a:chOff x="532" y="9941"/>
            <a:chExt cx="18128" cy="451"/>
          </a:xfrm>
        </p:grpSpPr>
        <p:sp>
          <p:nvSpPr>
            <p:cNvPr id="115" name="文本框 114">
              <a:extLst>
                <a:ext uri="{FF2B5EF4-FFF2-40B4-BE49-F238E27FC236}">
                  <a16:creationId xmlns:a16="http://schemas.microsoft.com/office/drawing/2014/main" id="{DF47E3F7-FE7A-52DA-98D3-98BC24C2DA62}"/>
                </a:ext>
              </a:extLst>
            </p:cNvPr>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bg1"/>
                  </a:solidFill>
                  <a:latin typeface="微软雅黑" panose="020B0503020204020204" pitchFamily="34" charset="-122"/>
                  <a:ea typeface="微软雅黑" panose="020B0503020204020204" pitchFamily="34" charset="-122"/>
                  <a:sym typeface="+mn-ea"/>
                </a:rPr>
                <a:t>品质铸造价值</a:t>
              </a:r>
            </a:p>
          </p:txBody>
        </p:sp>
        <p:cxnSp>
          <p:nvCxnSpPr>
            <p:cNvPr id="116" name="直接连接符 115">
              <a:extLst>
                <a:ext uri="{FF2B5EF4-FFF2-40B4-BE49-F238E27FC236}">
                  <a16:creationId xmlns:a16="http://schemas.microsoft.com/office/drawing/2014/main" id="{B89A7707-6997-1628-537D-89448BC15650}"/>
                </a:ext>
              </a:extLst>
            </p:cNvPr>
            <p:cNvCxnSpPr/>
            <p:nvPr/>
          </p:nvCxnSpPr>
          <p:spPr>
            <a:xfrm>
              <a:off x="532" y="9941"/>
              <a:ext cx="181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71DFD010-9957-77C8-91F6-649A5CD79562}"/>
                </a:ext>
              </a:extLst>
            </p:cNvPr>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sym typeface="+mn-ea"/>
                </a:rPr>
                <a:t>www.haitai-solar.com</a:t>
              </a:r>
            </a:p>
          </p:txBody>
        </p:sp>
      </p:grpSp>
      <p:sp>
        <p:nvSpPr>
          <p:cNvPr id="118" name="文本框 117">
            <a:extLst>
              <a:ext uri="{FF2B5EF4-FFF2-40B4-BE49-F238E27FC236}">
                <a16:creationId xmlns:a16="http://schemas.microsoft.com/office/drawing/2014/main" id="{790BF50B-EAD0-CAF1-F4EF-964DC974B24A}"/>
              </a:ext>
            </a:extLst>
          </p:cNvPr>
          <p:cNvSpPr txBox="1"/>
          <p:nvPr/>
        </p:nvSpPr>
        <p:spPr>
          <a:xfrm>
            <a:off x="1087120" y="1637665"/>
            <a:ext cx="9749790" cy="969010"/>
          </a:xfrm>
          <a:prstGeom prst="rect">
            <a:avLst/>
          </a:prstGeom>
          <a:noFill/>
        </p:spPr>
        <p:txBody>
          <a:bodyPr wrap="square" lIns="0" tIns="0" rIns="0" bIns="0" rtlCol="0">
            <a:spAutoFit/>
          </a:bodyPr>
          <a:lstStyle/>
          <a:p>
            <a:pPr algn="l">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海泰新能全系列产品均已入围工信部光伏制造行业规范条件企业名单，产品通过了TUV、CQC、UL、CSA、CEC、BIS、KS、INMETRO、SII、MCS等全球重点市场认证。海泰新能一直坚持“以质量求生存，以技术求发展”的经营理念，在产品设计上不断推陈出新，以满足不同市场和客户的需求。</a:t>
            </a:r>
          </a:p>
        </p:txBody>
      </p:sp>
      <p:cxnSp>
        <p:nvCxnSpPr>
          <p:cNvPr id="119" name="直接连接符 118">
            <a:extLst>
              <a:ext uri="{FF2B5EF4-FFF2-40B4-BE49-F238E27FC236}">
                <a16:creationId xmlns:a16="http://schemas.microsoft.com/office/drawing/2014/main" id="{9542A3CC-022F-D89E-6C36-911F3276A1ED}"/>
              </a:ext>
            </a:extLst>
          </p:cNvPr>
          <p:cNvCxnSpPr/>
          <p:nvPr/>
        </p:nvCxnSpPr>
        <p:spPr>
          <a:xfrm>
            <a:off x="1099820" y="2896870"/>
            <a:ext cx="9672320" cy="0"/>
          </a:xfrm>
          <a:prstGeom prst="line">
            <a:avLst/>
          </a:prstGeom>
          <a:ln w="22225">
            <a:solidFill>
              <a:srgbClr val="0CAF71"/>
            </a:solidFill>
          </a:ln>
        </p:spPr>
        <p:style>
          <a:lnRef idx="1">
            <a:schemeClr val="accent1"/>
          </a:lnRef>
          <a:fillRef idx="0">
            <a:schemeClr val="accent1"/>
          </a:fillRef>
          <a:effectRef idx="0">
            <a:schemeClr val="accent1"/>
          </a:effectRef>
          <a:fontRef idx="minor">
            <a:schemeClr val="tx1"/>
          </a:fontRef>
        </p:style>
      </p:cxnSp>
      <p:pic>
        <p:nvPicPr>
          <p:cNvPr id="120" name="图片 119" descr="22">
            <a:extLst>
              <a:ext uri="{FF2B5EF4-FFF2-40B4-BE49-F238E27FC236}">
                <a16:creationId xmlns:a16="http://schemas.microsoft.com/office/drawing/2014/main" id="{3F100BCA-D805-D5D9-1822-098DFCBC118C}"/>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3406775" y="3449955"/>
            <a:ext cx="601345" cy="532765"/>
          </a:xfrm>
          <a:prstGeom prst="rect">
            <a:avLst/>
          </a:prstGeom>
        </p:spPr>
      </p:pic>
      <p:pic>
        <p:nvPicPr>
          <p:cNvPr id="121" name="图片 120" descr="22">
            <a:extLst>
              <a:ext uri="{FF2B5EF4-FFF2-40B4-BE49-F238E27FC236}">
                <a16:creationId xmlns:a16="http://schemas.microsoft.com/office/drawing/2014/main" id="{5E4BF58C-3907-61E8-5065-CDB8CB1CB61C}"/>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5685790" y="3409950"/>
            <a:ext cx="501015" cy="550545"/>
          </a:xfrm>
          <a:prstGeom prst="rect">
            <a:avLst/>
          </a:prstGeom>
        </p:spPr>
      </p:pic>
      <p:pic>
        <p:nvPicPr>
          <p:cNvPr id="122" name="图片 121" descr="22">
            <a:extLst>
              <a:ext uri="{FF2B5EF4-FFF2-40B4-BE49-F238E27FC236}">
                <a16:creationId xmlns:a16="http://schemas.microsoft.com/office/drawing/2014/main" id="{876FDC07-33D8-D64F-E13A-BB5DC090B0E8}"/>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2273935" y="4559935"/>
            <a:ext cx="596265" cy="574675"/>
          </a:xfrm>
          <a:prstGeom prst="rect">
            <a:avLst/>
          </a:prstGeom>
        </p:spPr>
      </p:pic>
      <p:pic>
        <p:nvPicPr>
          <p:cNvPr id="123" name="图片 122" descr="22">
            <a:extLst>
              <a:ext uri="{FF2B5EF4-FFF2-40B4-BE49-F238E27FC236}">
                <a16:creationId xmlns:a16="http://schemas.microsoft.com/office/drawing/2014/main" id="{3D65397D-0D20-8F6A-2486-242FDFAF58B2}"/>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3406775" y="4571365"/>
            <a:ext cx="596900" cy="563245"/>
          </a:xfrm>
          <a:prstGeom prst="rect">
            <a:avLst/>
          </a:prstGeom>
        </p:spPr>
      </p:pic>
      <p:pic>
        <p:nvPicPr>
          <p:cNvPr id="124" name="图片 123" descr="22">
            <a:extLst>
              <a:ext uri="{FF2B5EF4-FFF2-40B4-BE49-F238E27FC236}">
                <a16:creationId xmlns:a16="http://schemas.microsoft.com/office/drawing/2014/main" id="{4706DD00-E72A-D3E4-E3AE-9FD26C49B200}"/>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a:xfrm>
            <a:off x="6750685" y="4518025"/>
            <a:ext cx="598805" cy="586105"/>
          </a:xfrm>
          <a:prstGeom prst="rect">
            <a:avLst/>
          </a:prstGeom>
        </p:spPr>
      </p:pic>
      <p:pic>
        <p:nvPicPr>
          <p:cNvPr id="125" name="图片 124" descr="22">
            <a:extLst>
              <a:ext uri="{FF2B5EF4-FFF2-40B4-BE49-F238E27FC236}">
                <a16:creationId xmlns:a16="http://schemas.microsoft.com/office/drawing/2014/main" id="{3C4BB31C-7718-A239-AECC-4491E7CD197E}"/>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a:xfrm>
            <a:off x="7903845" y="4560570"/>
            <a:ext cx="608330" cy="583565"/>
          </a:xfrm>
          <a:prstGeom prst="rect">
            <a:avLst/>
          </a:prstGeom>
        </p:spPr>
      </p:pic>
      <p:pic>
        <p:nvPicPr>
          <p:cNvPr id="127" name="图片 126" descr="53_画板 1_画板 1">
            <a:extLst>
              <a:ext uri="{FF2B5EF4-FFF2-40B4-BE49-F238E27FC236}">
                <a16:creationId xmlns:a16="http://schemas.microsoft.com/office/drawing/2014/main" id="{EBA3658D-9308-573F-5C75-90A81CE87E4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Tree>
    <p:custDataLst>
      <p:tags r:id="rId1"/>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7820" y="6312535"/>
            <a:ext cx="11511280" cy="286385"/>
            <a:chOff x="532" y="9941"/>
            <a:chExt cx="18128" cy="451"/>
          </a:xfrm>
        </p:grpSpPr>
        <p:sp>
          <p:nvSpPr>
            <p:cNvPr id="11" name="文本框 1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13" name="直接连接符 12"/>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sp>
        <p:nvSpPr>
          <p:cNvPr id="4" name="文本框 3"/>
          <p:cNvSpPr txBox="1"/>
          <p:nvPr/>
        </p:nvSpPr>
        <p:spPr>
          <a:xfrm>
            <a:off x="317500" y="216535"/>
            <a:ext cx="4671060" cy="521970"/>
          </a:xfrm>
          <a:prstGeom prst="rect">
            <a:avLst/>
          </a:prstGeom>
          <a:noFill/>
        </p:spPr>
        <p:txBody>
          <a:bodyPr wrap="square" rtlCol="0" anchor="t">
            <a:spAutoFit/>
          </a:bodyPr>
          <a:lstStyle/>
          <a:p>
            <a:pPr algn="l"/>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产品质量保障</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—PID</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测试</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2" name="图片 1" descr="53_画板 1_画板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graphicFrame>
        <p:nvGraphicFramePr>
          <p:cNvPr id="5" name="图表 4"/>
          <p:cNvGraphicFramePr/>
          <p:nvPr/>
        </p:nvGraphicFramePr>
        <p:xfrm>
          <a:off x="337820" y="2547748"/>
          <a:ext cx="4905375" cy="33139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2"/>
          <p:cNvGraphicFramePr/>
          <p:nvPr>
            <p:extLst>
              <p:ext uri="{D42A27DB-BD31-4B8C-83A1-F6EECF244321}">
                <p14:modId xmlns:p14="http://schemas.microsoft.com/office/powerpoint/2010/main" val="1006186861"/>
              </p:ext>
            </p:extLst>
          </p:nvPr>
        </p:nvGraphicFramePr>
        <p:xfrm>
          <a:off x="6054090" y="2642998"/>
          <a:ext cx="5795010" cy="3218687"/>
        </p:xfrm>
        <a:graphic>
          <a:graphicData uri="http://schemas.openxmlformats.org/drawingml/2006/chart">
            <c:chart xmlns:c="http://schemas.openxmlformats.org/drawingml/2006/chart" xmlns:r="http://schemas.openxmlformats.org/officeDocument/2006/relationships" r:id="rId5"/>
          </a:graphicData>
        </a:graphic>
      </p:graphicFrame>
      <p:sp>
        <p:nvSpPr>
          <p:cNvPr id="6" name="矩形 5"/>
          <p:cNvSpPr/>
          <p:nvPr/>
        </p:nvSpPr>
        <p:spPr>
          <a:xfrm>
            <a:off x="337820" y="1516380"/>
            <a:ext cx="11371580" cy="681355"/>
          </a:xfrm>
          <a:prstGeom prst="rect">
            <a:avLst/>
          </a:prstGeom>
        </p:spPr>
        <p:txBody>
          <a:bodyPr wrap="square">
            <a:spAutoFit/>
          </a:bodyPr>
          <a:lstStyle/>
          <a:p>
            <a:pPr defTabSz="911225">
              <a:lnSpc>
                <a:spcPct val="120000"/>
              </a:lnSpc>
              <a:spcBef>
                <a:spcPts val="1000"/>
              </a:spcBef>
              <a:buClr>
                <a:srgbClr val="E57033"/>
              </a:buCl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无论是单面还是双面产品在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TUV</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PID96h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测试中都表现优异。单面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PID96h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测试后，组件的平均衰减为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0.22%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；双面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PID96h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测试后，组件的平均衰减为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0.65%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。结果远小于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IEC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标准</a:t>
            </a:r>
          </a:p>
        </p:txBody>
      </p:sp>
    </p:spTree>
    <p:custDataLst>
      <p:tags r:id="rId1"/>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7500" y="216535"/>
            <a:ext cx="5733415" cy="629920"/>
          </a:xfrm>
          <a:prstGeom prst="rect">
            <a:avLst/>
          </a:prstGeom>
          <a:noFill/>
        </p:spPr>
        <p:txBody>
          <a:bodyPr wrap="square" rtlCol="0" anchor="t">
            <a:spAutoFit/>
          </a:bodyPr>
          <a:lstStyle/>
          <a:p>
            <a:pPr algn="l">
              <a:lnSpc>
                <a:spcPct val="125000"/>
              </a:lnSpc>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系统应用</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与逆变器的匹配</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p:txBody>
      </p:sp>
      <p:pic>
        <p:nvPicPr>
          <p:cNvPr id="2" name="图片 1" descr="53_画板 1_画板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5895" y="286385"/>
            <a:ext cx="1513205" cy="382905"/>
          </a:xfrm>
          <a:prstGeom prst="rect">
            <a:avLst/>
          </a:prstGeom>
        </p:spPr>
      </p:pic>
      <p:sp>
        <p:nvSpPr>
          <p:cNvPr id="5" name="矩形 4"/>
          <p:cNvSpPr/>
          <p:nvPr/>
        </p:nvSpPr>
        <p:spPr>
          <a:xfrm>
            <a:off x="338455" y="1030605"/>
            <a:ext cx="11510645" cy="337185"/>
          </a:xfrm>
          <a:prstGeom prst="rect">
            <a:avLst/>
          </a:prstGeom>
        </p:spPr>
        <p:txBody>
          <a:bodyPr wrap="square">
            <a:spAutoFit/>
          </a:bodyPr>
          <a:lstStyle/>
          <a:p>
            <a:pPr algn="l" defTabSz="911225">
              <a:spcBef>
                <a:spcPts val="1000"/>
              </a:spcBef>
              <a:buClr>
                <a:srgbClr val="E57033"/>
              </a:buClr>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组件与组串式逆变器匹配需要单路输入电流大于13.5A，目前各一线品牌主流型号都可以满足电流适配的要求</a:t>
            </a:r>
          </a:p>
        </p:txBody>
      </p:sp>
      <p:graphicFrame>
        <p:nvGraphicFramePr>
          <p:cNvPr id="8" name="表格 7"/>
          <p:cNvGraphicFramePr>
            <a:graphicFrameLocks noGrp="1"/>
          </p:cNvGraphicFramePr>
          <p:nvPr>
            <p:custDataLst>
              <p:tags r:id="rId2"/>
            </p:custDataLst>
            <p:extLst>
              <p:ext uri="{D42A27DB-BD31-4B8C-83A1-F6EECF244321}">
                <p14:modId xmlns:p14="http://schemas.microsoft.com/office/powerpoint/2010/main" val="951466442"/>
              </p:ext>
            </p:extLst>
          </p:nvPr>
        </p:nvGraphicFramePr>
        <p:xfrm>
          <a:off x="336550" y="2762885"/>
          <a:ext cx="11515725" cy="3308985"/>
        </p:xfrm>
        <a:graphic>
          <a:graphicData uri="http://schemas.openxmlformats.org/drawingml/2006/table">
            <a:tbl>
              <a:tblPr>
                <a:tableStyleId>{5C22544A-7EE6-4342-B048-85BDC9FD1C3A}</a:tableStyleId>
              </a:tblPr>
              <a:tblGrid>
                <a:gridCol w="2303145">
                  <a:extLst>
                    <a:ext uri="{9D8B030D-6E8A-4147-A177-3AD203B41FA5}">
                      <a16:colId xmlns:a16="http://schemas.microsoft.com/office/drawing/2014/main" val="20000"/>
                    </a:ext>
                  </a:extLst>
                </a:gridCol>
                <a:gridCol w="2303145">
                  <a:extLst>
                    <a:ext uri="{9D8B030D-6E8A-4147-A177-3AD203B41FA5}">
                      <a16:colId xmlns:a16="http://schemas.microsoft.com/office/drawing/2014/main" val="20001"/>
                    </a:ext>
                  </a:extLst>
                </a:gridCol>
                <a:gridCol w="2303145">
                  <a:extLst>
                    <a:ext uri="{9D8B030D-6E8A-4147-A177-3AD203B41FA5}">
                      <a16:colId xmlns:a16="http://schemas.microsoft.com/office/drawing/2014/main" val="20002"/>
                    </a:ext>
                  </a:extLst>
                </a:gridCol>
                <a:gridCol w="2303145">
                  <a:extLst>
                    <a:ext uri="{9D8B030D-6E8A-4147-A177-3AD203B41FA5}">
                      <a16:colId xmlns:a16="http://schemas.microsoft.com/office/drawing/2014/main" val="20003"/>
                    </a:ext>
                  </a:extLst>
                </a:gridCol>
                <a:gridCol w="2303145">
                  <a:extLst>
                    <a:ext uri="{9D8B030D-6E8A-4147-A177-3AD203B41FA5}">
                      <a16:colId xmlns:a16="http://schemas.microsoft.com/office/drawing/2014/main" val="20004"/>
                    </a:ext>
                  </a:extLst>
                </a:gridCol>
              </a:tblGrid>
              <a:tr h="367665">
                <a:tc>
                  <a:txBody>
                    <a:bodyPr/>
                    <a:lstStyle/>
                    <a:p>
                      <a:pPr marL="0" algn="ctr" defTabSz="914400" rtl="0" eaLnBrk="1" fontAlgn="b" latinLnBrk="0" hangingPunct="1"/>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mn-cs"/>
                        </a:rPr>
                        <a:t>逆变器类型</a:t>
                      </a:r>
                    </a:p>
                  </a:txBody>
                  <a:tcPr marL="6350" marR="6350" marT="6350" marB="0" anchor="ctr">
                    <a:solidFill>
                      <a:srgbClr val="0CAF71">
                        <a:alpha val="80000"/>
                      </a:srgbClr>
                    </a:solidFill>
                  </a:tcPr>
                </a:tc>
                <a:tc>
                  <a:txBody>
                    <a:bodyPr/>
                    <a:lstStyle/>
                    <a:p>
                      <a:pPr marL="0" algn="ctr" defTabSz="914400" rtl="0" eaLnBrk="1" fontAlgn="b" latinLnBrk="0" hangingPunct="1"/>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mn-cs"/>
                        </a:rPr>
                        <a:t>逆变器品牌</a:t>
                      </a:r>
                    </a:p>
                  </a:txBody>
                  <a:tcPr marL="6350" marR="6350" marT="6350" marB="0" anchor="ctr">
                    <a:solidFill>
                      <a:srgbClr val="0CAF71">
                        <a:alpha val="80000"/>
                      </a:srgbClr>
                    </a:solidFill>
                  </a:tcPr>
                </a:tc>
                <a:tc>
                  <a:txBody>
                    <a:bodyPr/>
                    <a:lstStyle/>
                    <a:p>
                      <a:pPr marL="0" algn="ctr" defTabSz="914400" rtl="0" eaLnBrk="1" fontAlgn="b" latinLnBrk="0" hangingPunct="1"/>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mn-cs"/>
                        </a:rPr>
                        <a:t>逆变器型号</a:t>
                      </a:r>
                    </a:p>
                  </a:txBody>
                  <a:tcPr marL="6350" marR="6350" marT="6350" marB="0" anchor="ctr">
                    <a:solidFill>
                      <a:srgbClr val="0CAF71">
                        <a:alpha val="80000"/>
                      </a:srgbClr>
                    </a:solidFill>
                  </a:tcPr>
                </a:tc>
                <a:tc>
                  <a:txBody>
                    <a:bodyPr/>
                    <a:lstStyle/>
                    <a:p>
                      <a:pPr marL="0" algn="ctr" defTabSz="914400" rtl="0" eaLnBrk="1" fontAlgn="b" latinLnBrk="0" hangingPunct="1"/>
                      <a:r>
                        <a:rPr lang="en-US" sz="1400" b="1" u="none" strike="noStrike"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MPPT</a:t>
                      </a:r>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输入路数</a:t>
                      </a:r>
                    </a:p>
                  </a:txBody>
                  <a:tcPr marL="6350" marR="6350" marT="6350" marB="0" anchor="ctr">
                    <a:solidFill>
                      <a:srgbClr val="0CAF71">
                        <a:alpha val="80000"/>
                      </a:srgbClr>
                    </a:solidFill>
                  </a:tcPr>
                </a:tc>
                <a:tc>
                  <a:txBody>
                    <a:bodyPr/>
                    <a:lstStyle/>
                    <a:p>
                      <a:pPr marL="0" algn="ctr" defTabSz="914400" rtl="0" eaLnBrk="1" fontAlgn="b" latinLnBrk="0" hangingPunct="1"/>
                      <a:r>
                        <a:rPr lang="en-US" sz="1400" b="1" u="none" strike="noStrike"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MPPT</a:t>
                      </a:r>
                      <a:r>
                        <a:rPr lang="zh-CN" altLang="en-US" sz="1400" b="1" u="none" strike="noStrike"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输入电流</a:t>
                      </a:r>
                    </a:p>
                  </a:txBody>
                  <a:tcPr marL="6350" marR="6350" marT="6350" marB="0" anchor="ctr">
                    <a:solidFill>
                      <a:srgbClr val="0CAF71">
                        <a:alpha val="80000"/>
                      </a:srgbClr>
                    </a:solidFill>
                  </a:tcPr>
                </a:tc>
                <a:extLst>
                  <a:ext uri="{0D108BD9-81ED-4DB2-BD59-A6C34878D82A}">
                    <a16:rowId xmlns:a16="http://schemas.microsoft.com/office/drawing/2014/main" val="10000"/>
                  </a:ext>
                </a:extLst>
              </a:tr>
              <a:tr h="367665">
                <a:tc>
                  <a:txBody>
                    <a:bodyPr/>
                    <a:lstStyle/>
                    <a:p>
                      <a:pPr algn="ctr" fontAlgn="b"/>
                      <a:r>
                        <a:rPr lang="zh-CN" altLang="en-US" sz="1400" u="none" strike="noStrike" dirty="0">
                          <a:effectLst/>
                          <a:latin typeface="微软雅黑" panose="020B0503020204020204" pitchFamily="34" charset="-122"/>
                          <a:ea typeface="微软雅黑" panose="020B0503020204020204" pitchFamily="34" charset="-122"/>
                        </a:rPr>
                        <a:t>集中式</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chemeClr val="bg1">
                        <a:lumMod val="95000"/>
                        <a:alpha val="80000"/>
                      </a:schemeClr>
                    </a:solidFill>
                  </a:tcPr>
                </a:tc>
                <a:tc gridSpan="4">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可通过汇流箱的组串设计来匹配</a:t>
                      </a:r>
                    </a:p>
                  </a:txBody>
                  <a:tcPr marL="6350" marR="6350" marT="6350" marB="0" anchor="ctr">
                    <a:solidFill>
                      <a:schemeClr val="bg1">
                        <a:lumMod val="95000"/>
                        <a:alpha val="80000"/>
                      </a:schemeClr>
                    </a:solidFill>
                  </a:tcPr>
                </a:tc>
                <a:tc hMerge="1">
                  <a:txBody>
                    <a:bodyPr/>
                    <a:lstStyle/>
                    <a:p>
                      <a:endParaRPr lang="zh-CN"/>
                    </a:p>
                  </a:txBody>
                  <a:tcPr marL="6350" marR="6350" marT="6350" marB="0" anchor="ctr">
                    <a:solidFill>
                      <a:schemeClr val="accent5">
                        <a:lumMod val="60000"/>
                        <a:lumOff val="40000"/>
                      </a:schemeClr>
                    </a:solidFill>
                  </a:tcPr>
                </a:tc>
                <a:tc hMerge="1">
                  <a:txBody>
                    <a:bodyPr/>
                    <a:lstStyle/>
                    <a:p>
                      <a:endParaRPr lang="zh-CN"/>
                    </a:p>
                  </a:txBody>
                  <a:tcPr marL="6350" marR="6350" marT="6350" marB="0" anchor="ctr">
                    <a:solidFill>
                      <a:schemeClr val="accent5">
                        <a:lumMod val="60000"/>
                        <a:lumOff val="40000"/>
                      </a:schemeClr>
                    </a:solidFill>
                  </a:tcPr>
                </a:tc>
                <a:tc hMerge="1">
                  <a:txBody>
                    <a:bodyPr/>
                    <a:lstStyle/>
                    <a:p>
                      <a:endParaRPr lang="zh-CN"/>
                    </a:p>
                  </a:txBody>
                  <a:tcPr marL="6350" marR="6350" marT="6350" marB="0" anchor="ctr">
                    <a:solidFill>
                      <a:schemeClr val="accent5">
                        <a:lumMod val="60000"/>
                        <a:lumOff val="40000"/>
                      </a:schemeClr>
                    </a:solidFill>
                  </a:tcPr>
                </a:tc>
                <a:extLst>
                  <a:ext uri="{0D108BD9-81ED-4DB2-BD59-A6C34878D82A}">
                    <a16:rowId xmlns:a16="http://schemas.microsoft.com/office/drawing/2014/main" val="10001"/>
                  </a:ext>
                </a:extLst>
              </a:tr>
              <a:tr h="367665">
                <a:tc rowSpan="7">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组串式</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阳光电源</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SG320HX</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 A</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extLst>
                  <a:ext uri="{0D108BD9-81ED-4DB2-BD59-A6C34878D82A}">
                    <a16:rowId xmlns:a16="http://schemas.microsoft.com/office/drawing/2014/main" val="10002"/>
                  </a:ext>
                </a:extLst>
              </a:tr>
              <a:tr h="367665">
                <a:tc vMerge="1">
                  <a:txBody>
                    <a:bodyPr/>
                    <a:lstStyle/>
                    <a:p>
                      <a:endParaRPr lang="zh-CN"/>
                    </a:p>
                  </a:txBody>
                  <a:tcPr/>
                </a:tc>
                <a:tc>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阳光电源</a:t>
                      </a:r>
                    </a:p>
                  </a:txBody>
                  <a:tcPr marL="6350" marR="6350" marT="6350" marB="0" anchor="ctr">
                    <a:solidFill>
                      <a:schemeClr val="bg1">
                        <a:lumMod val="9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SG30/40…225HX</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alpha val="80000"/>
                      </a:schemeClr>
                    </a:solidFill>
                  </a:tcPr>
                </a:tc>
                <a:tc>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p>
                  </a:txBody>
                  <a:tcPr marL="6350" marR="6350" marT="6350" marB="0" anchor="ctr">
                    <a:solidFill>
                      <a:schemeClr val="bg1">
                        <a:lumMod val="95000"/>
                        <a:alpha val="80000"/>
                      </a:schemeClr>
                    </a:solidFill>
                  </a:tcPr>
                </a:tc>
                <a:tc>
                  <a:txBody>
                    <a:bodyPr/>
                    <a:lstStyle/>
                    <a:p>
                      <a:pPr algn="ctr" fontAlgn="b"/>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30 A</a:t>
                      </a:r>
                    </a:p>
                  </a:txBody>
                  <a:tcPr marL="6350" marR="6350" marT="6350" marB="0" anchor="ctr">
                    <a:solidFill>
                      <a:schemeClr val="bg1">
                        <a:lumMod val="95000"/>
                        <a:alpha val="80000"/>
                      </a:schemeClr>
                    </a:solidFill>
                  </a:tcPr>
                </a:tc>
                <a:extLst>
                  <a:ext uri="{0D108BD9-81ED-4DB2-BD59-A6C34878D82A}">
                    <a16:rowId xmlns:a16="http://schemas.microsoft.com/office/drawing/2014/main" val="10003"/>
                  </a:ext>
                </a:extLst>
              </a:tr>
              <a:tr h="367665">
                <a:tc vMerge="1">
                  <a:txBody>
                    <a:bodyPr/>
                    <a:lstStyle/>
                    <a:p>
                      <a:endParaRPr lang="zh-CN"/>
                    </a:p>
                  </a:txBody>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华为</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SUN2000-196KTL-H3</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4/5/5</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100 A</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extLst>
                  <a:ext uri="{0D108BD9-81ED-4DB2-BD59-A6C34878D82A}">
                    <a16:rowId xmlns:a16="http://schemas.microsoft.com/office/drawing/2014/main" val="10004"/>
                  </a:ext>
                </a:extLst>
              </a:tr>
              <a:tr h="367665">
                <a:tc vMerge="1">
                  <a:txBody>
                    <a:bodyPr/>
                    <a:lstStyle/>
                    <a:p>
                      <a:endParaRPr lang="zh-CN"/>
                    </a:p>
                  </a:txBody>
                  <a:tcPr>
                    <a:solidFill>
                      <a:schemeClr val="bg1">
                        <a:lumMod val="85000"/>
                        <a:alpha val="80000"/>
                      </a:schemeClr>
                    </a:solidFill>
                  </a:tcPr>
                </a:tc>
                <a:tc>
                  <a:txBody>
                    <a:bodyPr/>
                    <a:lstStyle/>
                    <a:p>
                      <a:pPr algn="ctr" fontAlgn="b"/>
                      <a:r>
                        <a:rPr lang="zh-CN" altLang="en-US"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上能电气</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alpha val="80000"/>
                      </a:schemeClr>
                    </a:solidFill>
                  </a:tcPr>
                </a:tc>
                <a:tc>
                  <a:txBody>
                    <a:bodyPr/>
                    <a:lstStyle/>
                    <a:p>
                      <a:pPr algn="ctr" fontAlgn="b"/>
                      <a:r>
                        <a:rPr lang="zh-CN" altLang="en-US"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SP-</a:t>
                      </a:r>
                      <a:r>
                        <a:rPr lang="en-US" altLang="zh-CN"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225/</a:t>
                      </a:r>
                      <a:r>
                        <a:rPr lang="zh-CN" altLang="en-US"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250K-H</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alpha val="80000"/>
                      </a:schemeClr>
                    </a:solidFill>
                  </a:tcPr>
                </a:tc>
                <a:tc>
                  <a:txBody>
                    <a:bodyPr/>
                    <a:lstStyle/>
                    <a:p>
                      <a:pPr algn="ctr" fontAlgn="b"/>
                      <a:r>
                        <a:rPr lang="zh-CN" altLang="en-US"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alpha val="80000"/>
                      </a:schemeClr>
                    </a:solidFill>
                  </a:tcPr>
                </a:tc>
                <a:tc>
                  <a:txBody>
                    <a:bodyPr/>
                    <a:lstStyle/>
                    <a:p>
                      <a:pPr algn="ctr" fontAlgn="b"/>
                      <a:r>
                        <a:rPr lang="en-US" altLang="zh-CN"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40 A</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95000"/>
                        <a:alpha val="80000"/>
                      </a:schemeClr>
                    </a:solidFill>
                  </a:tcPr>
                </a:tc>
                <a:extLst>
                  <a:ext uri="{0D108BD9-81ED-4DB2-BD59-A6C34878D82A}">
                    <a16:rowId xmlns:a16="http://schemas.microsoft.com/office/drawing/2014/main" val="10005"/>
                  </a:ext>
                </a:extLst>
              </a:tr>
              <a:tr h="367665">
                <a:tc vMerge="1">
                  <a:txBody>
                    <a:bodyPr/>
                    <a:lstStyle/>
                    <a:p>
                      <a:endParaRPr lang="zh-CN"/>
                    </a:p>
                  </a:txBody>
                  <a:tcP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固德威</a:t>
                      </a:r>
                    </a:p>
                  </a:txBody>
                  <a:tcPr marL="6350" marR="6350" marT="6350" marB="0" anchor="ctr">
                    <a:solidFill>
                      <a:schemeClr val="bg1">
                        <a:lumMod val="85000"/>
                        <a:alpha val="80000"/>
                      </a:schemeClr>
                    </a:solidFill>
                  </a:tcPr>
                </a:tc>
                <a:tc>
                  <a:txBody>
                    <a:bodyPr/>
                    <a:lstStyle/>
                    <a:p>
                      <a:pPr marL="0" algn="ctr" defTabSz="914400" rtl="0" eaLnBrk="1" fontAlgn="b" latinLnBrk="0" hangingPunct="1"/>
                      <a:r>
                        <a:rPr lang="zh-CN" altLang="en-US" sz="14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GW25K/30K……136K</a:t>
                      </a:r>
                      <a:r>
                        <a:rPr lang="en-US" altLang="zh-CN" sz="14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-MT</a:t>
                      </a:r>
                      <a:endParaRPr lang="zh-CN" altLang="en-US" sz="14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6350" marB="0" anchor="ct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p>
                  </a:txBody>
                  <a:tcPr marL="6350" marR="6350" marT="6350" marB="0" anchor="ct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30 A</a:t>
                      </a:r>
                    </a:p>
                  </a:txBody>
                  <a:tcPr marL="6350" marR="6350" marT="6350" marB="0" anchor="ctr">
                    <a:solidFill>
                      <a:schemeClr val="bg1">
                        <a:lumMod val="85000"/>
                        <a:alpha val="80000"/>
                      </a:schemeClr>
                    </a:solidFill>
                  </a:tcPr>
                </a:tc>
                <a:extLst>
                  <a:ext uri="{0D108BD9-81ED-4DB2-BD59-A6C34878D82A}">
                    <a16:rowId xmlns:a16="http://schemas.microsoft.com/office/drawing/2014/main" val="10006"/>
                  </a:ext>
                </a:extLst>
              </a:tr>
              <a:tr h="367665">
                <a:tc vMerge="1">
                  <a:txBody>
                    <a:bodyPr/>
                    <a:lstStyle/>
                    <a:p>
                      <a:endParaRPr lang="zh-CN"/>
                    </a:p>
                  </a:txBody>
                  <a:tcP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固德威</a:t>
                      </a:r>
                    </a:p>
                  </a:txBody>
                  <a:tcPr marL="6350" marR="6350" marT="6350" marB="0" anchor="ctr">
                    <a:solidFill>
                      <a:schemeClr val="bg1">
                        <a:lumMod val="9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GW17-25K</a:t>
                      </a:r>
                    </a:p>
                  </a:txBody>
                  <a:tcPr marL="6350" marR="6350" marT="6350" marB="0" anchor="ctr">
                    <a:solidFill>
                      <a:schemeClr val="bg1">
                        <a:lumMod val="9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p>
                  </a:txBody>
                  <a:tcPr marL="6350" marR="6350" marT="6350" marB="0" anchor="ctr">
                    <a:solidFill>
                      <a:schemeClr val="bg1">
                        <a:lumMod val="9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27 A</a:t>
                      </a:r>
                    </a:p>
                  </a:txBody>
                  <a:tcPr marL="6350" marR="6350" marT="6350" marB="0" anchor="ctr">
                    <a:solidFill>
                      <a:schemeClr val="bg1">
                        <a:lumMod val="95000"/>
                        <a:alpha val="80000"/>
                      </a:schemeClr>
                    </a:solidFill>
                  </a:tcPr>
                </a:tc>
                <a:extLst>
                  <a:ext uri="{0D108BD9-81ED-4DB2-BD59-A6C34878D82A}">
                    <a16:rowId xmlns:a16="http://schemas.microsoft.com/office/drawing/2014/main" val="10007"/>
                  </a:ext>
                </a:extLst>
              </a:tr>
              <a:tr h="367665">
                <a:tc vMerge="1">
                  <a:txBody>
                    <a:bodyPr/>
                    <a:lstStyle/>
                    <a:p>
                      <a:endParaRPr lang="zh-CN"/>
                    </a:p>
                  </a:txBody>
                  <a:tcP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锦浪</a:t>
                      </a:r>
                    </a:p>
                  </a:txBody>
                  <a:tcPr marL="6350" marR="6350" marT="6350" marB="0" anchor="ctr">
                    <a:solidFill>
                      <a:schemeClr val="bg1">
                        <a:lumMod val="85000"/>
                        <a:alpha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GCl-</a:t>
                      </a:r>
                      <a:r>
                        <a:rPr lang="en-US" altLang="zh-CN" sz="1400" b="0" i="0" u="none" strike="noStrike">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3P12</a:t>
                      </a:r>
                      <a:r>
                        <a:rPr lang="en-US" altLang="zh-CN" sz="1400" b="0" i="0" u="none" strike="noStrike" kern="12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K-5G-PLUS</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以上</a:t>
                      </a:r>
                    </a:p>
                  </a:txBody>
                  <a:tcPr marL="6350" marR="6350" marT="6350" marB="0" anchor="ct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p>
                  </a:txBody>
                  <a:tcPr marL="6350" marR="6350" marT="6350" marB="0" anchor="ctr">
                    <a:solidFill>
                      <a:schemeClr val="bg1">
                        <a:lumMod val="85000"/>
                        <a:alpha val="80000"/>
                      </a:schemeClr>
                    </a:solidFill>
                  </a:tcPr>
                </a:tc>
                <a:tc>
                  <a:txBody>
                    <a:bodyPr/>
                    <a:lstStyle/>
                    <a:p>
                      <a:pPr algn="ctr" fontAlgn="b"/>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32 A</a:t>
                      </a:r>
                    </a:p>
                  </a:txBody>
                  <a:tcPr marL="6350" marR="6350" marT="6350" marB="0" anchor="ctr">
                    <a:solidFill>
                      <a:schemeClr val="bg1">
                        <a:lumMod val="85000"/>
                        <a:alpha val="80000"/>
                      </a:schemeClr>
                    </a:solidFill>
                  </a:tcPr>
                </a:tc>
                <a:extLst>
                  <a:ext uri="{0D108BD9-81ED-4DB2-BD59-A6C34878D82A}">
                    <a16:rowId xmlns:a16="http://schemas.microsoft.com/office/drawing/2014/main" val="10008"/>
                  </a:ext>
                </a:extLst>
              </a:tr>
            </a:tbl>
          </a:graphicData>
        </a:graphic>
      </p:graphicFrame>
      <p:sp>
        <p:nvSpPr>
          <p:cNvPr id="12" name="文本框 11"/>
          <p:cNvSpPr txBox="1"/>
          <p:nvPr/>
        </p:nvSpPr>
        <p:spPr>
          <a:xfrm>
            <a:off x="3196590" y="1655445"/>
            <a:ext cx="2725426" cy="787523"/>
          </a:xfrm>
          <a:prstGeom prst="rect">
            <a:avLst/>
          </a:prstGeom>
          <a:noFill/>
        </p:spPr>
        <p:txBody>
          <a:bodyPr wrap="none" rtlCol="0" anchor="t">
            <a:spAutoFit/>
          </a:bodyPr>
          <a:lstStyle/>
          <a:p>
            <a:pPr algn="l">
              <a:lnSpc>
                <a:spcPct val="150000"/>
              </a:lnSpc>
            </a:pP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最大功率电流</a:t>
            </a:r>
            <a:r>
              <a:rPr lang="en-US" altLang="zh-CN"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Imp</a:t>
            </a: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effectLst/>
                <a:latin typeface="微软雅黑" panose="020B0503020204020204" pitchFamily="34" charset="-122"/>
                <a:ea typeface="微软雅黑" panose="020B0503020204020204" pitchFamily="34" charset="-122"/>
                <a:cs typeface="微软雅黑" panose="020B0503020204020204" pitchFamily="34" charset="-122"/>
                <a:sym typeface="+mn-ea"/>
              </a:rPr>
              <a:t>13.10A</a:t>
            </a:r>
            <a:endParaRPr lang="en-US" altLang="zh-CN" sz="16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lang="zh-CN"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短路电流</a:t>
            </a:r>
            <a:r>
              <a:rPr lang="en-US" altLang="zh-CN" sz="1600" dirty="0" err="1">
                <a:effectLst/>
                <a:latin typeface="微软雅黑" panose="020B0503020204020204" pitchFamily="34" charset="-122"/>
                <a:ea typeface="微软雅黑" panose="020B0503020204020204" pitchFamily="34" charset="-122"/>
                <a:cs typeface="微软雅黑" panose="020B0503020204020204" pitchFamily="34" charset="-122"/>
                <a:sym typeface="+mn-ea"/>
              </a:rPr>
              <a:t>Isc</a:t>
            </a: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effectLst/>
                <a:latin typeface="微软雅黑" panose="020B0503020204020204" pitchFamily="34" charset="-122"/>
                <a:ea typeface="微软雅黑" panose="020B0503020204020204" pitchFamily="34" charset="-122"/>
                <a:cs typeface="微软雅黑" panose="020B0503020204020204" pitchFamily="34" charset="-122"/>
                <a:sym typeface="+mn-ea"/>
              </a:rPr>
              <a:t>13.79A</a:t>
            </a:r>
          </a:p>
        </p:txBody>
      </p:sp>
      <p:sp>
        <p:nvSpPr>
          <p:cNvPr id="18" name="文本框 17"/>
          <p:cNvSpPr txBox="1"/>
          <p:nvPr/>
        </p:nvSpPr>
        <p:spPr>
          <a:xfrm>
            <a:off x="7515225" y="1626235"/>
            <a:ext cx="2725426" cy="787523"/>
          </a:xfrm>
          <a:prstGeom prst="rect">
            <a:avLst/>
          </a:prstGeom>
          <a:noFill/>
        </p:spPr>
        <p:txBody>
          <a:bodyPr wrap="none" rtlCol="0" anchor="t">
            <a:spAutoFit/>
          </a:bodyPr>
          <a:lstStyle/>
          <a:p>
            <a:pPr algn="l">
              <a:lnSpc>
                <a:spcPct val="150000"/>
              </a:lnSpc>
            </a:pP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最大功率电流</a:t>
            </a:r>
            <a:r>
              <a:rPr lang="en-US" altLang="zh-CN"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Imp</a:t>
            </a: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effectLst/>
                <a:latin typeface="微软雅黑" panose="020B0503020204020204" pitchFamily="34" charset="-122"/>
                <a:ea typeface="微软雅黑" panose="020B0503020204020204" pitchFamily="34" charset="-122"/>
                <a:cs typeface="微软雅黑" panose="020B0503020204020204" pitchFamily="34" charset="-122"/>
                <a:sym typeface="+mn-ea"/>
              </a:rPr>
              <a:t>17.55A</a:t>
            </a:r>
          </a:p>
          <a:p>
            <a:pPr algn="l">
              <a:lnSpc>
                <a:spcPct val="150000"/>
              </a:lnSpc>
            </a:pPr>
            <a:r>
              <a:rPr lang="zh-CN"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短路电流</a:t>
            </a:r>
            <a:r>
              <a:rPr lang="en-US" altLang="zh-CN" sz="1600" dirty="0" err="1">
                <a:effectLst/>
                <a:latin typeface="微软雅黑" panose="020B0503020204020204" pitchFamily="34" charset="-122"/>
                <a:ea typeface="微软雅黑" panose="020B0503020204020204" pitchFamily="34" charset="-122"/>
                <a:cs typeface="微软雅黑" panose="020B0503020204020204" pitchFamily="34" charset="-122"/>
                <a:sym typeface="+mn-ea"/>
              </a:rPr>
              <a:t>Isc</a:t>
            </a:r>
            <a:r>
              <a:rPr lang="zh-CN" altLang="en-US" sz="1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effectLst/>
                <a:latin typeface="微软雅黑" panose="020B0503020204020204" pitchFamily="34" charset="-122"/>
                <a:ea typeface="微软雅黑" panose="020B0503020204020204" pitchFamily="34" charset="-122"/>
                <a:cs typeface="微软雅黑" panose="020B0503020204020204" pitchFamily="34" charset="-122"/>
                <a:sym typeface="+mn-ea"/>
              </a:rPr>
              <a:t>18.63A</a:t>
            </a:r>
          </a:p>
        </p:txBody>
      </p:sp>
      <p:grpSp>
        <p:nvGrpSpPr>
          <p:cNvPr id="11" name="组合 10"/>
          <p:cNvGrpSpPr/>
          <p:nvPr/>
        </p:nvGrpSpPr>
        <p:grpSpPr>
          <a:xfrm rot="2700000">
            <a:off x="1691005" y="1289685"/>
            <a:ext cx="1527810" cy="1527810"/>
            <a:chOff x="6326" y="2015"/>
            <a:chExt cx="2406" cy="2406"/>
          </a:xfrm>
        </p:grpSpPr>
        <p:sp>
          <p:nvSpPr>
            <p:cNvPr id="28" name="菱形 27"/>
            <p:cNvSpPr/>
            <p:nvPr/>
          </p:nvSpPr>
          <p:spPr>
            <a:xfrm>
              <a:off x="6399" y="2109"/>
              <a:ext cx="2249" cy="2249"/>
            </a:xfrm>
            <a:prstGeom prst="diamond">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p:cNvSpPr/>
            <p:nvPr/>
          </p:nvSpPr>
          <p:spPr>
            <a:xfrm>
              <a:off x="6460" y="2205"/>
              <a:ext cx="2084" cy="2084"/>
            </a:xfrm>
            <a:prstGeom prst="diamond">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6326" y="2015"/>
              <a:ext cx="2407" cy="2407"/>
            </a:xfrm>
            <a:prstGeom prst="diamond">
              <a:avLst/>
            </a:prstGeom>
            <a:noFill/>
            <a:ln>
              <a:solidFill>
                <a:srgbClr val="0C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952625" y="1887220"/>
            <a:ext cx="949960" cy="30734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t>410</a:t>
            </a:r>
            <a:r>
              <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W</a:t>
            </a:r>
          </a:p>
        </p:txBody>
      </p:sp>
      <p:grpSp>
        <p:nvGrpSpPr>
          <p:cNvPr id="15" name="组合 14"/>
          <p:cNvGrpSpPr/>
          <p:nvPr/>
        </p:nvGrpSpPr>
        <p:grpSpPr>
          <a:xfrm rot="2700000">
            <a:off x="6071235" y="1289685"/>
            <a:ext cx="1527810" cy="1527810"/>
            <a:chOff x="6326" y="2015"/>
            <a:chExt cx="2406" cy="2406"/>
          </a:xfrm>
        </p:grpSpPr>
        <p:sp>
          <p:nvSpPr>
            <p:cNvPr id="16" name="菱形 15"/>
            <p:cNvSpPr/>
            <p:nvPr/>
          </p:nvSpPr>
          <p:spPr>
            <a:xfrm>
              <a:off x="6399" y="2109"/>
              <a:ext cx="2249" cy="2249"/>
            </a:xfrm>
            <a:prstGeom prst="diamond">
              <a:avLst/>
            </a:prstGeom>
            <a:solidFill>
              <a:srgbClr val="0CA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6460" y="2205"/>
              <a:ext cx="2084" cy="2084"/>
            </a:xfrm>
            <a:prstGeom prst="diamond">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6326" y="2015"/>
              <a:ext cx="2407" cy="2407"/>
            </a:xfrm>
            <a:prstGeom prst="diamond">
              <a:avLst/>
            </a:prstGeom>
            <a:noFill/>
            <a:ln>
              <a:solidFill>
                <a:srgbClr val="0C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6350635" y="1917065"/>
            <a:ext cx="949960" cy="30734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t>670</a:t>
            </a:r>
            <a:r>
              <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W</a:t>
            </a:r>
          </a:p>
        </p:txBody>
      </p:sp>
      <p:grpSp>
        <p:nvGrpSpPr>
          <p:cNvPr id="20" name="组合 19"/>
          <p:cNvGrpSpPr/>
          <p:nvPr/>
        </p:nvGrpSpPr>
        <p:grpSpPr>
          <a:xfrm>
            <a:off x="337820" y="6312535"/>
            <a:ext cx="11511280" cy="286385"/>
            <a:chOff x="532" y="9941"/>
            <a:chExt cx="18128" cy="451"/>
          </a:xfrm>
        </p:grpSpPr>
        <p:sp>
          <p:nvSpPr>
            <p:cNvPr id="21" name="文本框 20"/>
            <p:cNvSpPr txBox="1"/>
            <p:nvPr/>
          </p:nvSpPr>
          <p:spPr>
            <a:xfrm>
              <a:off x="532" y="10054"/>
              <a:ext cx="2167" cy="339"/>
            </a:xfrm>
            <a:prstGeom prst="rect">
              <a:avLst/>
            </a:prstGeom>
            <a:noFill/>
          </p:spPr>
          <p:txBody>
            <a:bodyPr wrap="square" lIns="0" tIns="0" rIns="0" bIns="0" rtlCol="0" anchor="t">
              <a:spAutoFit/>
            </a:bodyPr>
            <a:lstStyle/>
            <a:p>
              <a:pPr algn="l"/>
              <a:r>
                <a:rPr lang="zh-CN" altLang="en-US" sz="1400" dirty="0">
                  <a:solidFill>
                    <a:schemeClr val="tx2"/>
                  </a:solidFill>
                  <a:latin typeface="微软雅黑" panose="020B0503020204020204" pitchFamily="34" charset="-122"/>
                  <a:ea typeface="微软雅黑" panose="020B0503020204020204" pitchFamily="34" charset="-122"/>
                  <a:sym typeface="+mn-ea"/>
                </a:rPr>
                <a:t>品质铸造价值</a:t>
              </a:r>
            </a:p>
          </p:txBody>
        </p:sp>
        <p:cxnSp>
          <p:nvCxnSpPr>
            <p:cNvPr id="22" name="直接连接符 21"/>
            <p:cNvCxnSpPr/>
            <p:nvPr/>
          </p:nvCxnSpPr>
          <p:spPr>
            <a:xfrm>
              <a:off x="532" y="9941"/>
              <a:ext cx="181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5823" y="10054"/>
              <a:ext cx="2837" cy="339"/>
            </a:xfrm>
            <a:prstGeom prst="rect">
              <a:avLst/>
            </a:prstGeom>
            <a:noFill/>
          </p:spPr>
          <p:txBody>
            <a:bodyPr wrap="none" lIns="0" tIns="0" rIns="0" bIns="0" rtlCol="0" anchor="t">
              <a:spAutoFit/>
            </a:bodyPr>
            <a:lstStyle/>
            <a:p>
              <a:pPr algn="r"/>
              <a:r>
                <a:rPr lang="en-US" altLang="zh-CN" sz="1400" dirty="0">
                  <a:solidFill>
                    <a:schemeClr val="tx2"/>
                  </a:solidFill>
                  <a:latin typeface="微软雅黑" panose="020B0503020204020204" pitchFamily="34" charset="-122"/>
                  <a:ea typeface="微软雅黑" panose="020B0503020204020204" pitchFamily="34" charset="-122"/>
                  <a:sym typeface="+mn-ea"/>
                </a:rPr>
                <a:t>www.haitai-solar.com</a:t>
              </a:r>
            </a:p>
          </p:txBody>
        </p:sp>
      </p:gr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9.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1.xml><?xml version="1.0" encoding="utf-8"?>
<p:tagLst xmlns:a="http://schemas.openxmlformats.org/drawingml/2006/main" xmlns:r="http://schemas.openxmlformats.org/officeDocument/2006/relationships" xmlns:p="http://schemas.openxmlformats.org/presentationml/2006/main">
  <p:tag name="ISLIDE.ICON" val="#405095;#407824;#407997;#408182;#407327;#392000;#407444;#74755;#74755;#393427;#404580;"/>
</p:tagLst>
</file>

<file path=ppt/tags/tag62.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3.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4.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5.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6.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4633d869-f1fc-42d4-9a70-18b20361086a}"/>
  <p:tag name="TABLE_ENDDRAG_ORIGIN_RECT" val="906*260"/>
  <p:tag name="TABLE_ENDDRAG_RECT" val="26*217*906*260"/>
</p:tagLst>
</file>

<file path=ppt/tags/tag68.xml><?xml version="1.0" encoding="utf-8"?>
<p:tagLst xmlns:a="http://schemas.openxmlformats.org/drawingml/2006/main" xmlns:r="http://schemas.openxmlformats.org/officeDocument/2006/relationships" xmlns:p="http://schemas.openxmlformats.org/presentationml/2006/main">
  <p:tag name="ISLIDE.ICON" val="#405095;#407824;#407997;#408182;#407327;#392000;#407444;"/>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291f1f9f-39e6-4f67-a2a2-d201139643b6}"/>
  <p:tag name="TABLE_ENDDRAG_ORIGIN_RECT" val="898*153"/>
  <p:tag name="TABLE_ENDDRAG_RECT" val="27*305*898*15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402753;"/>
</p:tagLst>
</file>

<file path=ppt/tags/tag71.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2.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3.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4.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5.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6.xml><?xml version="1.0" encoding="utf-8"?>
<p:tagLst xmlns:a="http://schemas.openxmlformats.org/drawingml/2006/main" xmlns:r="http://schemas.openxmlformats.org/officeDocument/2006/relationships" xmlns:p="http://schemas.openxmlformats.org/presentationml/2006/main">
  <p:tag name="ISLIDE.ICON" val="#405095;#407824;#407997;#408182;#407327;#392000;#407444;#162388;#161853;#162618;"/>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1144</Words>
  <Application>Microsoft Office PowerPoint</Application>
  <PresentationFormat>宽屏</PresentationFormat>
  <Paragraphs>209</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Roboto Regular</vt:lpstr>
      <vt:lpstr>思源黑体</vt:lpstr>
      <vt:lpstr>Microsoft YaHei</vt:lpstr>
      <vt:lpstr>Microsoft YaHei</vt:lpstr>
      <vt:lpstr>Arial</vt:lpstr>
      <vt:lpstr>Calibri</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Andy Dai</dc:creator>
  <cp:lastModifiedBy>Andy Dai</cp:lastModifiedBy>
  <cp:revision>477</cp:revision>
  <dcterms:created xsi:type="dcterms:W3CDTF">2021-09-01T07:10:02Z</dcterms:created>
  <dcterms:modified xsi:type="dcterms:W3CDTF">2024-05-23T00:34:55Z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y fmtid="{D5CDD505-2E9C-101B-9397-08002B2CF9AE}" pid="3" name="ICV">
    <vt:lpwstr>46E918277D714ADFA1FE2BB1C945706B</vt:lpwstr>
  </property>
</Properties>
</file>